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397" r:id="rId14"/>
    <p:sldId id="398" r:id="rId15"/>
    <p:sldId id="399" r:id="rId16"/>
    <p:sldId id="400" r:id="rId17"/>
    <p:sldId id="401" r:id="rId18"/>
    <p:sldId id="334" r:id="rId19"/>
    <p:sldId id="257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96" r:id="rId47"/>
    <p:sldId id="361" r:id="rId48"/>
    <p:sldId id="362" r:id="rId49"/>
    <p:sldId id="363" r:id="rId50"/>
    <p:sldId id="364" r:id="rId51"/>
    <p:sldId id="365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5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310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Computer Simulation of Physical Systems</a:t>
            </a:r>
            <a:br>
              <a:rPr lang="en-US" dirty="0" smtClean="0"/>
            </a:br>
            <a:r>
              <a:rPr lang="en-US" dirty="0" smtClean="0"/>
              <a:t>(Lecture </a:t>
            </a:r>
            <a:r>
              <a:rPr lang="en-US" dirty="0"/>
              <a:t>9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 3061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random walk algorithm can help us gain additional insight into the nature of the </a:t>
            </a:r>
            <a:r>
              <a:rPr lang="en-US" dirty="0" smtClean="0"/>
              <a:t>solutions of </a:t>
            </a:r>
            <a:r>
              <a:rPr lang="en-US" dirty="0"/>
              <a:t>Laplace’s equation. </a:t>
            </a:r>
            <a:endParaRPr lang="en-US" dirty="0" smtClean="0"/>
          </a:p>
          <a:p>
            <a:r>
              <a:rPr lang="en-US" dirty="0" smtClean="0"/>
              <a:t>Suppose </a:t>
            </a:r>
            <a:r>
              <a:rPr lang="en-US" dirty="0"/>
              <a:t>that you have a boundary similar to the one shown in Figure </a:t>
            </a:r>
            <a:r>
              <a:rPr lang="en-US" dirty="0" smtClean="0"/>
              <a:t>next page. </a:t>
            </a:r>
          </a:p>
          <a:p>
            <a:r>
              <a:rPr lang="en-US" dirty="0" smtClean="0"/>
              <a:t>The </a:t>
            </a:r>
            <a:r>
              <a:rPr lang="en-US" dirty="0"/>
              <a:t>potentials on the left and right boundaries are </a:t>
            </a:r>
            <a:r>
              <a:rPr lang="en-US" i="1" dirty="0"/>
              <a:t>V</a:t>
            </a:r>
            <a:r>
              <a:rPr lang="en-US" i="1" baseline="-25000" dirty="0"/>
              <a:t>L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i="1" baseline="-25000" dirty="0"/>
              <a:t>R</a:t>
            </a:r>
            <a:r>
              <a:rPr lang="en-US" dirty="0"/>
              <a:t>, respectively.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neck between </a:t>
            </a:r>
            <a:r>
              <a:rPr lang="en-US" dirty="0" smtClean="0"/>
              <a:t>the two </a:t>
            </a:r>
            <a:r>
              <a:rPr lang="en-US" dirty="0"/>
              <a:t>sides is narrow, it is clear that a random walker starting on the left side has a low </a:t>
            </a:r>
            <a:r>
              <a:rPr lang="en-US" dirty="0" smtClean="0"/>
              <a:t>probability of </a:t>
            </a:r>
            <a:r>
              <a:rPr lang="en-US" dirty="0"/>
              <a:t>reaching the other side.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we can conclude that the potential in the interior of the left </a:t>
            </a:r>
            <a:r>
              <a:rPr lang="en-US" dirty="0" smtClean="0"/>
              <a:t>side is </a:t>
            </a:r>
            <a:r>
              <a:rPr lang="en-US" dirty="0"/>
              <a:t>approximately </a:t>
            </a:r>
            <a:r>
              <a:rPr lang="en-US" i="1" dirty="0"/>
              <a:t>V</a:t>
            </a:r>
            <a:r>
              <a:rPr lang="en-US" i="1" baseline="-25000" dirty="0"/>
              <a:t>L</a:t>
            </a:r>
            <a:r>
              <a:rPr lang="en-US" dirty="0"/>
              <a:t>, except very near the neck.</a:t>
            </a:r>
          </a:p>
        </p:txBody>
      </p:sp>
    </p:spTree>
    <p:extLst>
      <p:ext uri="{BB962C8B-B14F-4D97-AF65-F5344CB8AC3E}">
        <p14:creationId xmlns:p14="http://schemas.microsoft.com/office/powerpoint/2010/main" val="17741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24563" r="15972" b="22263"/>
          <a:stretch/>
        </p:blipFill>
        <p:spPr bwMode="auto">
          <a:xfrm>
            <a:off x="0" y="1280277"/>
            <a:ext cx="8674178" cy="38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Poisson’s equation also can be solved using the random walk method. In this case, the </a:t>
            </a:r>
            <a:r>
              <a:rPr lang="en-US" dirty="0" smtClean="0"/>
              <a:t>potential is </a:t>
            </a:r>
            <a:r>
              <a:rPr lang="en-US" dirty="0"/>
              <a:t>given </a:t>
            </a:r>
            <a:r>
              <a:rPr lang="en-US" dirty="0" smtClean="0"/>
              <a:t>by </a:t>
            </a:r>
          </a:p>
          <a:p>
            <a:r>
              <a:rPr lang="en-US" i="1" dirty="0" smtClean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dirty="0" smtClean="0"/>
              <a:t>=(1/</a:t>
            </a:r>
            <a:r>
              <a:rPr lang="en-US" i="1" dirty="0" smtClean="0"/>
              <a:t>n)</a:t>
            </a:r>
            <a:r>
              <a:rPr lang="el-GR" dirty="0" smtClean="0"/>
              <a:t>Σ</a:t>
            </a:r>
            <a:r>
              <a:rPr lang="en-US" i="1" dirty="0" smtClean="0"/>
              <a:t>V </a:t>
            </a:r>
            <a:r>
              <a:rPr lang="en-US" dirty="0"/>
              <a:t>(</a:t>
            </a:r>
            <a:r>
              <a:rPr lang="el-GR" i="1" dirty="0"/>
              <a:t>α</a:t>
            </a:r>
            <a:r>
              <a:rPr lang="el-GR" dirty="0"/>
              <a:t>) </a:t>
            </a:r>
            <a:r>
              <a:rPr lang="el-GR" dirty="0" smtClean="0"/>
              <a:t>+</a:t>
            </a:r>
            <a:r>
              <a:rPr lang="en-US" dirty="0" smtClean="0"/>
              <a:t>(</a:t>
            </a:r>
            <a:r>
              <a:rPr lang="el-GR" i="1" dirty="0" smtClean="0"/>
              <a:t>π</a:t>
            </a:r>
            <a:r>
              <a:rPr lang="el-GR" dirty="0" smtClean="0"/>
              <a:t>Δ</a:t>
            </a:r>
            <a:r>
              <a:rPr lang="en-US" i="1" dirty="0"/>
              <a:t>x</a:t>
            </a:r>
            <a:r>
              <a:rPr lang="el-GR" dirty="0"/>
              <a:t>Δ</a:t>
            </a:r>
            <a:r>
              <a:rPr lang="en-US" i="1" dirty="0" smtClean="0"/>
              <a:t>y/n)</a:t>
            </a:r>
            <a:r>
              <a:rPr lang="el-GR" dirty="0" smtClean="0"/>
              <a:t>Σ</a:t>
            </a:r>
            <a:r>
              <a:rPr lang="el-GR" i="1" dirty="0" smtClean="0"/>
              <a:t>ρ</a:t>
            </a:r>
            <a:r>
              <a:rPr lang="el-GR" dirty="0" smtClean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baseline="-25000" dirty="0" smtClean="0"/>
              <a:t>;</a:t>
            </a:r>
            <a:r>
              <a:rPr lang="el-GR" i="1" baseline="-25000" dirty="0"/>
              <a:t> α</a:t>
            </a:r>
            <a:r>
              <a:rPr lang="en-US" i="1" dirty="0" smtClean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baseline="-25000" dirty="0" smtClean="0"/>
              <a:t>;</a:t>
            </a:r>
            <a:r>
              <a:rPr lang="el-GR" i="1" baseline="-25000" dirty="0"/>
              <a:t> α</a:t>
            </a:r>
            <a:r>
              <a:rPr lang="en-US" dirty="0" smtClean="0"/>
              <a:t>)</a:t>
            </a:r>
            <a:r>
              <a:rPr lang="en-US" i="1" dirty="0" smtClean="0"/>
              <a:t>, </a:t>
            </a:r>
          </a:p>
          <a:p>
            <a:r>
              <a:rPr lang="en-US" dirty="0" smtClean="0"/>
              <a:t>where </a:t>
            </a:r>
            <a:r>
              <a:rPr lang="en-US" i="1" dirty="0"/>
              <a:t>α </a:t>
            </a:r>
            <a:r>
              <a:rPr lang="en-US" dirty="0"/>
              <a:t>labels the walker, and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labels the site visited by the walker.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is, each time a </a:t>
            </a:r>
            <a:r>
              <a:rPr lang="en-US" dirty="0" smtClean="0"/>
              <a:t>walker is </a:t>
            </a:r>
            <a:r>
              <a:rPr lang="en-US" dirty="0"/>
              <a:t>at site </a:t>
            </a:r>
            <a:r>
              <a:rPr lang="en-US" i="1" dirty="0" err="1"/>
              <a:t>i</a:t>
            </a:r>
            <a:r>
              <a:rPr lang="en-US" dirty="0"/>
              <a:t>, we add the charge density at that site to the second sum </a:t>
            </a:r>
            <a:r>
              <a:rPr lang="en-US" dirty="0" smtClean="0"/>
              <a:t>in the above 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A77BA-CA8A-9948-8060-B71D565E1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PHYS</a:t>
            </a:r>
            <a:r>
              <a:rPr lang="en-US" altLang="zh-CN" dirty="0">
                <a:latin typeface="Times" pitchFamily="2" charset="0"/>
              </a:rPr>
              <a:t>3061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Homework</a:t>
            </a:r>
            <a:r>
              <a:rPr lang="zh-CN" altLang="en-US" dirty="0">
                <a:latin typeface="Times" pitchFamily="2" charset="0"/>
              </a:rPr>
              <a:t> 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28067-343C-8E42-B490-838F79951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Electrostatics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and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partial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differential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equations</a:t>
            </a:r>
            <a:endParaRPr lang="en-HK" altLang="zh-CN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5A572-36D8-A144-9CD5-BB3051CD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Introduction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A14ED-F57E-644C-A2E9-490A11E3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latin typeface="Times" pitchFamily="2" charset="0"/>
              </a:rPr>
              <a:t>This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homework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prepares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you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for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Lab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6</a:t>
            </a:r>
          </a:p>
          <a:p>
            <a:r>
              <a:rPr lang="en-US" altLang="zh-CN" dirty="0">
                <a:latin typeface="Times" pitchFamily="2" charset="0"/>
              </a:rPr>
              <a:t>It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contains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three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problems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(all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of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them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are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theoretical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calculations)</a:t>
            </a:r>
            <a:endParaRPr lang="en-HK" altLang="zh-CN" dirty="0">
              <a:latin typeface="Times" pitchFamily="2" charset="0"/>
            </a:endParaRPr>
          </a:p>
          <a:p>
            <a:pPr lvl="1"/>
            <a:r>
              <a:rPr lang="en-US" altLang="zh-CN" dirty="0">
                <a:latin typeface="Times" pitchFamily="2" charset="0"/>
              </a:rPr>
              <a:t>First: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Solving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2D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Laplace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equation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in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Cartesian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coordinates</a:t>
            </a:r>
            <a:endParaRPr lang="en-HK" altLang="zh-CN" dirty="0">
              <a:latin typeface="Times" pitchFamily="2" charset="0"/>
            </a:endParaRPr>
          </a:p>
          <a:p>
            <a:pPr lvl="1"/>
            <a:r>
              <a:rPr lang="en-US" altLang="zh-CN" dirty="0">
                <a:latin typeface="Times" pitchFamily="2" charset="0"/>
              </a:rPr>
              <a:t>Second: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Analyze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dimension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of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2D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Poisson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equation</a:t>
            </a:r>
            <a:endParaRPr lang="en-HK" altLang="zh-CN" dirty="0">
              <a:latin typeface="Times" pitchFamily="2" charset="0"/>
            </a:endParaRPr>
          </a:p>
          <a:p>
            <a:pPr lvl="1"/>
            <a:r>
              <a:rPr lang="en-US" altLang="zh-CN" dirty="0">
                <a:latin typeface="Times" pitchFamily="2" charset="0"/>
              </a:rPr>
              <a:t>Third: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Derive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Gauss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Law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in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2D</a:t>
            </a:r>
            <a:endParaRPr lang="en-HK" altLang="zh-CN" dirty="0">
              <a:latin typeface="Times" pitchFamily="2" charset="0"/>
            </a:endParaRPr>
          </a:p>
          <a:p>
            <a:r>
              <a:rPr lang="en-US" altLang="zh-CN" dirty="0">
                <a:latin typeface="Times" pitchFamily="2" charset="0"/>
              </a:rPr>
              <a:t>In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lab,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you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will</a:t>
            </a:r>
            <a:r>
              <a:rPr lang="zh-CN" altLang="en-US" dirty="0">
                <a:latin typeface="Times" pitchFamily="2" charset="0"/>
              </a:rPr>
              <a:t> </a:t>
            </a:r>
            <a:endParaRPr lang="en-HK" altLang="zh-CN" dirty="0">
              <a:latin typeface="Times" pitchFamily="2" charset="0"/>
            </a:endParaRPr>
          </a:p>
          <a:p>
            <a:pPr lvl="1"/>
            <a:r>
              <a:rPr lang="en-US" altLang="zh-CN" dirty="0">
                <a:latin typeface="Times" pitchFamily="2" charset="0"/>
              </a:rPr>
              <a:t>Solve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2D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Laplace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and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Poisson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equation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numerically,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and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compare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with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the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theoretical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results</a:t>
            </a:r>
            <a:endParaRPr 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4955B-F482-DB44-AE32-AEFF63A2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" pitchFamily="2" charset="0"/>
              </a:rPr>
              <a:t>Problem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1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en-US" dirty="0">
                <a:latin typeface="Times" pitchFamily="2" charset="0"/>
                <a:ea typeface="Times" pitchFamily="2" charset="0"/>
                <a:cs typeface="Times New Roman" panose="02020603050405020304" pitchFamily="18" charset="0"/>
              </a:rPr>
              <a:t>Solve the 2D Laplace equation</a:t>
            </a:r>
            <a:endParaRPr lang="en-US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xmlns="" id="{DA5D87FD-1101-6547-9DCE-E5937A295BF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894886" y="1117230"/>
                <a:ext cx="7699220" cy="3416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Consider a rectangular domain, with two sides 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and 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(Figure 1). Solve 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for</a:t>
                </a:r>
                <a:r>
                  <a:rPr kumimoji="0" lang="zh-CN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the 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general</a:t>
                </a:r>
                <a:r>
                  <a:rPr kumimoji="0" lang="zh-CN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solution</a:t>
                </a:r>
                <a:r>
                  <a:rPr kumimoji="0" lang="zh-CN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of</a:t>
                </a:r>
                <a:r>
                  <a:rPr kumimoji="0" lang="zh-CN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two-dimensional Laplace equation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HK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HK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HK" sz="2400" dirty="0">
                  <a:latin typeface="Times" pitchFamily="2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by</a:t>
                </a:r>
                <a:r>
                  <a:rPr lang="zh-CN" altLang="en-US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separation</a:t>
                </a:r>
                <a:r>
                  <a:rPr lang="zh-CN" altLang="en-US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variables</a:t>
                </a:r>
                <a:r>
                  <a:rPr lang="zh-CN" altLang="en-US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(details</a:t>
                </a:r>
                <a:r>
                  <a:rPr lang="zh-CN" altLang="en-US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PDF</a:t>
                </a:r>
                <a:r>
                  <a:rPr lang="zh-CN" altLang="en-US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homework</a:t>
                </a:r>
                <a:r>
                  <a:rPr lang="zh-CN" altLang="en-US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ea typeface="Times" pitchFamily="2" charset="0"/>
                    <a:cs typeface="Times New Roman" panose="02020603050405020304" pitchFamily="18" charset="0"/>
                  </a:rPr>
                  <a:t>file).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DA5D87FD-1101-6547-9DCE-E5937A295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193180" y="1690688"/>
                <a:ext cx="10265627" cy="2269404"/>
              </a:xfrm>
              <a:prstGeom prst="rect">
                <a:avLst/>
              </a:prstGeom>
              <a:blipFill>
                <a:blip r:embed="rId2"/>
                <a:stretch>
                  <a:fillRect l="-865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C3B4BB-4A70-0149-ABFE-44BE21C07486}"/>
              </a:ext>
            </a:extLst>
          </p:cNvPr>
          <p:cNvSpPr/>
          <p:nvPr/>
        </p:nvSpPr>
        <p:spPr>
          <a:xfrm>
            <a:off x="2860230" y="4280243"/>
            <a:ext cx="3423541" cy="20108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A4C8434-DD02-8049-8EE7-0EDC8C92558C}"/>
              </a:ext>
            </a:extLst>
          </p:cNvPr>
          <p:cNvCxnSpPr/>
          <p:nvPr/>
        </p:nvCxnSpPr>
        <p:spPr>
          <a:xfrm flipV="1">
            <a:off x="3044283" y="5330283"/>
            <a:ext cx="0" cy="7248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42468FF-DFD3-9340-B976-50F0B8BDE4B5}"/>
              </a:ext>
            </a:extLst>
          </p:cNvPr>
          <p:cNvCxnSpPr>
            <a:cxnSpLocks/>
          </p:cNvCxnSpPr>
          <p:nvPr/>
        </p:nvCxnSpPr>
        <p:spPr>
          <a:xfrm flipV="1">
            <a:off x="3044284" y="6055113"/>
            <a:ext cx="52689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7CDB39-B030-7E4F-8263-F6F0C9700096}"/>
              </a:ext>
            </a:extLst>
          </p:cNvPr>
          <p:cNvSpPr txBox="1"/>
          <p:nvPr/>
        </p:nvSpPr>
        <p:spPr>
          <a:xfrm>
            <a:off x="3571178" y="5870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" pitchFamily="2" charset="0"/>
              </a:rPr>
              <a:t>x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ED8BC2-4DD4-A743-8AE4-1ED8AE52CAD7}"/>
              </a:ext>
            </a:extLst>
          </p:cNvPr>
          <p:cNvSpPr txBox="1"/>
          <p:nvPr/>
        </p:nvSpPr>
        <p:spPr>
          <a:xfrm>
            <a:off x="2931752" y="50101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" pitchFamily="2" charset="0"/>
              </a:rPr>
              <a:t>y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8F619C-6D51-3B4B-BBF6-DCA5C7E27918}"/>
              </a:ext>
            </a:extLst>
          </p:cNvPr>
          <p:cNvSpPr txBox="1"/>
          <p:nvPr/>
        </p:nvSpPr>
        <p:spPr>
          <a:xfrm>
            <a:off x="4288453" y="62910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" pitchFamily="2" charset="0"/>
              </a:rPr>
              <a:t>a</a:t>
            </a:r>
            <a:endParaRPr lang="en-US" i="1" dirty="0">
              <a:latin typeface="Time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836CF3-767D-D146-BEB5-24011A0C3B78}"/>
              </a:ext>
            </a:extLst>
          </p:cNvPr>
          <p:cNvSpPr txBox="1"/>
          <p:nvPr/>
        </p:nvSpPr>
        <p:spPr>
          <a:xfrm>
            <a:off x="6322156" y="5100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Times" pitchFamily="2" charset="0"/>
              </a:rPr>
              <a:t>b</a:t>
            </a:r>
            <a:endParaRPr lang="en-US" i="1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8B83D1-63B8-A245-B42F-FB49AFF8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19121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" pitchFamily="2" charset="0"/>
              </a:rPr>
              <a:t>Problem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2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dirty="0">
                <a:latin typeface="Times" pitchFamily="2" charset="0"/>
              </a:rPr>
              <a:t>Dimensions in 2D Poisson equation</a:t>
            </a:r>
            <a:r>
              <a:rPr lang="en-HK" dirty="0">
                <a:latin typeface="Times" pitchFamily="2" charset="0"/>
              </a:rPr>
              <a:t> </a:t>
            </a:r>
            <a:endParaRPr lang="en-US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D642412-1DD2-394F-9FFB-CF7F5BA6F5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" pitchFamily="2" charset="0"/>
                    <a:cs typeface="Times New Roman" panose="02020603050405020304" pitchFamily="18" charset="0"/>
                  </a:rPr>
                  <a:t>Consider Poisson equation (or Gauss Law) in 2D</a:t>
                </a:r>
                <a:endParaRPr lang="en-HK" sz="2400" dirty="0">
                  <a:latin typeface="Times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HK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smtClean="0"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40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smtClean="0">
                          <a:latin typeface="Cambria Math"/>
                        </a:rPr>
                        <m:t>𝜙</m:t>
                      </m:r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HK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smtClean="0">
                              <a:latin typeface="Cambria Math"/>
                            </a:rPr>
                            <m:t>𝜌</m:t>
                          </m:r>
                          <m:d>
                            <m:dPr>
                              <m:ctrlPr>
                                <a:rPr lang="en-HK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HK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smtClean="0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40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HK" sz="2400" dirty="0">
                  <a:latin typeface="Times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" pitchFamily="2" charset="0"/>
                    <a:cs typeface="Times New Roman" panose="02020603050405020304" pitchFamily="18" charset="0"/>
                  </a:rPr>
                  <a:t>the dimension (unit) of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>
                    <a:latin typeface="Times" pitchFamily="2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zh-CN" sz="2400" dirty="0">
                    <a:latin typeface="Times" pitchFamily="2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latin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" pitchFamily="2" charset="0"/>
                    <a:cs typeface="Times New Roman" panose="02020603050405020304" pitchFamily="18" charset="0"/>
                  </a:rPr>
                  <a:t>3D case is “voltage”. However, it is no longer the case for 2D. Assuming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400" dirty="0">
                    <a:latin typeface="Times" pitchFamily="2" charset="0"/>
                    <a:cs typeface="Times New Roman" panose="02020603050405020304" pitchFamily="18" charset="0"/>
                  </a:rPr>
                  <a:t> has the dimension of “charge per area”, derive the unit of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>
                    <a:latin typeface="Times" pitchFamily="2" charset="0"/>
                    <a:cs typeface="Times New Roman" panose="02020603050405020304" pitchFamily="18" charset="0"/>
                  </a:rPr>
                  <a:t> in 2D.</a:t>
                </a:r>
                <a:endParaRPr lang="en-HK" sz="2400" dirty="0">
                  <a:latin typeface="Times" pitchFamily="2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42412-1DD2-394F-9FFB-CF7F5BA6F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2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A988B-1DE2-4542-AA8A-7B6065E8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" pitchFamily="2" charset="0"/>
              </a:rPr>
              <a:t>Problem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altLang="zh-CN" dirty="0">
                <a:latin typeface="Times" pitchFamily="2" charset="0"/>
              </a:rPr>
              <a:t>3</a:t>
            </a:r>
            <a:r>
              <a:rPr lang="zh-CN" altLang="en-US" dirty="0">
                <a:latin typeface="Times" pitchFamily="2" charset="0"/>
              </a:rPr>
              <a:t> </a:t>
            </a:r>
            <a:r>
              <a:rPr lang="en-US" dirty="0">
                <a:latin typeface="Times" pitchFamily="2" charset="0"/>
              </a:rPr>
              <a:t>Gauss Law in 2D</a:t>
            </a:r>
            <a:r>
              <a:rPr lang="en-HK" dirty="0">
                <a:latin typeface="Times" pitchFamily="2" charset="0"/>
              </a:rPr>
              <a:t> </a:t>
            </a:r>
            <a:endParaRPr lang="en-US" dirty="0">
              <a:latin typeface="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B5BCF7B-E9CF-684C-B91E-20772E515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" pitchFamily="2" charset="0"/>
                    <a:cs typeface="Times New Roman" panose="02020603050405020304" pitchFamily="18" charset="0"/>
                  </a:rPr>
                  <a:t>Using the differential form of the Gauss Law </a:t>
                </a:r>
                <a:r>
                  <a:rPr lang="en-US" altLang="zh-CN" sz="2400" dirty="0">
                    <a:latin typeface="Times" pitchFamily="2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2400" dirty="0">
                    <a:latin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" pitchFamily="2" charset="0"/>
                    <a:cs typeface="Times New Roman" panose="02020603050405020304" pitchFamily="18" charset="0"/>
                  </a:rPr>
                  <a:t>question2</a:t>
                </a:r>
                <a:r>
                  <a:rPr lang="zh-CN" altLang="en-US" sz="2400" dirty="0">
                    <a:latin typeface="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" pitchFamily="2" charset="0"/>
                    <a:cs typeface="Times New Roman" panose="02020603050405020304" pitchFamily="18" charset="0"/>
                  </a:rPr>
                  <a:t>and the divergence theorem (Green’s Theorem), derive the integral form</a:t>
                </a:r>
                <a:endParaRPr lang="en-HK" sz="2400" dirty="0">
                  <a:latin typeface="Times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HK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HK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400" smtClean="0">
                              <a:latin typeface="Cambria Math"/>
                            </a:rPr>
                            <m:t>∙</m:t>
                          </m:r>
                          <m:r>
                            <a:rPr lang="en-US" sz="2400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HK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smtClean="0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HK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HK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smtClean="0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40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HK" sz="2400" dirty="0">
                  <a:latin typeface="Times" pitchFamily="2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" pitchFamily="2" charset="0"/>
                    <a:cs typeface="Times New Roman" panose="02020603050405020304" pitchFamily="18" charset="0"/>
                  </a:rPr>
                  <a:t>Namely, a close surface integral of the electric field will yield the charge enclosed, check the dimension you derived in the last problem. </a:t>
                </a:r>
                <a:endParaRPr lang="en-HK" sz="2400" dirty="0">
                  <a:latin typeface="Times" pitchFamily="2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BCF7B-E9CF-684C-B91E-20772E515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9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classical and Monte Carlo methods </a:t>
            </a:r>
            <a:endParaRPr lang="en-US" dirty="0" smtClean="0"/>
          </a:p>
          <a:p>
            <a:pPr lvl="1"/>
            <a:r>
              <a:rPr lang="en-US" dirty="0" smtClean="0"/>
              <a:t>including </a:t>
            </a:r>
            <a:r>
              <a:rPr lang="en-US" dirty="0"/>
              <a:t>importance sampling </a:t>
            </a:r>
            <a:endParaRPr lang="en-US" dirty="0" smtClean="0"/>
          </a:p>
          <a:p>
            <a:pPr lvl="2"/>
            <a:r>
              <a:rPr lang="en-US" dirty="0" smtClean="0"/>
              <a:t>illustrated </a:t>
            </a:r>
            <a:r>
              <a:rPr lang="en-US" dirty="0"/>
              <a:t>in </a:t>
            </a:r>
            <a:r>
              <a:rPr lang="en-US" dirty="0" smtClean="0"/>
              <a:t>the context </a:t>
            </a:r>
            <a:r>
              <a:rPr lang="en-US" dirty="0"/>
              <a:t>of the numerical evaluation of definite integrals.</a:t>
            </a:r>
          </a:p>
        </p:txBody>
      </p:sp>
    </p:spTree>
    <p:extLst>
      <p:ext uri="{BB962C8B-B14F-4D97-AF65-F5344CB8AC3E}">
        <p14:creationId xmlns:p14="http://schemas.microsoft.com/office/powerpoint/2010/main" val="12763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Numerical Integration Methods in One Dimension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can use sequences of random numbers to estimate </a:t>
            </a:r>
            <a:r>
              <a:rPr lang="en-US" dirty="0" smtClean="0"/>
              <a:t>definite integrals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seemingly has nothing to do with randomness. </a:t>
            </a:r>
            <a:endParaRPr lang="en-US" dirty="0" smtClean="0"/>
          </a:p>
          <a:p>
            <a:r>
              <a:rPr lang="en-US" altLang="zh-CN" dirty="0" smtClean="0"/>
              <a:t>S</a:t>
            </a:r>
            <a:r>
              <a:rPr lang="en-US" dirty="0" smtClean="0"/>
              <a:t>everal </a:t>
            </a:r>
            <a:r>
              <a:rPr lang="en-US" dirty="0"/>
              <a:t>common </a:t>
            </a:r>
            <a:r>
              <a:rPr lang="en-US" dirty="0" smtClean="0"/>
              <a:t>classical methods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numerically evaluating definite integrals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suggestions on how to do such integrations with classical methods or with randomness?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Random Walk Solution of Laplace's Equation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relation of the average potential can be given by a </a:t>
            </a:r>
            <a:r>
              <a:rPr lang="en-US" dirty="0"/>
              <a:t>probabilistic interpretation in terms of random </a:t>
            </a:r>
            <a:r>
              <a:rPr lang="en-US" dirty="0" smtClean="0"/>
              <a:t>walks.</a:t>
            </a:r>
          </a:p>
          <a:p>
            <a:r>
              <a:rPr lang="en-US" dirty="0"/>
              <a:t>Suppose that many random walkers are at the site (</a:t>
            </a:r>
            <a:r>
              <a:rPr lang="en-US" i="1" dirty="0"/>
              <a:t>x, y</a:t>
            </a:r>
            <a:r>
              <a:rPr lang="en-US" dirty="0"/>
              <a:t>) and each walker “</a:t>
            </a:r>
            <a:r>
              <a:rPr lang="en-US" dirty="0" smtClean="0"/>
              <a:t>jumps” to </a:t>
            </a:r>
            <a:r>
              <a:rPr lang="en-US" dirty="0"/>
              <a:t>one of its four neighbors (on a square grid) with equal probability </a:t>
            </a:r>
            <a:r>
              <a:rPr lang="en-US" i="1" dirty="0"/>
              <a:t>p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4</a:t>
            </a:r>
            <a:r>
              <a:rPr lang="en-US" dirty="0" smtClean="0"/>
              <a:t>.</a:t>
            </a:r>
          </a:p>
          <a:p>
            <a:r>
              <a:rPr lang="en-US" dirty="0"/>
              <a:t>the average potential found by the walkers after jumping one step is the potential at (</a:t>
            </a:r>
            <a:r>
              <a:rPr lang="en-US" i="1" dirty="0"/>
              <a:t>x, y</a:t>
            </a:r>
            <a:r>
              <a:rPr lang="en-US" dirty="0"/>
              <a:t>).</a:t>
            </a:r>
          </a:p>
          <a:p>
            <a:r>
              <a:rPr lang="en-US" dirty="0"/>
              <a:t>This relation generalizes to walkers that visit a site on a closed surface with fixed potential.</a:t>
            </a:r>
          </a:p>
        </p:txBody>
      </p:sp>
    </p:spTree>
    <p:extLst>
      <p:ext uri="{BB962C8B-B14F-4D97-AF65-F5344CB8AC3E}">
        <p14:creationId xmlns:p14="http://schemas.microsoft.com/office/powerpoint/2010/main" val="8684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methods, </a:t>
            </a:r>
            <a:endParaRPr lang="en-US" dirty="0" smtClean="0"/>
          </a:p>
          <a:p>
            <a:pPr lvl="1"/>
            <a:r>
              <a:rPr lang="en-US" dirty="0" smtClean="0"/>
              <a:t>Although usually </a:t>
            </a:r>
            <a:r>
              <a:rPr lang="en-US" dirty="0"/>
              <a:t>preferable in low dimensions, </a:t>
            </a:r>
            <a:endParaRPr lang="en-US" dirty="0" smtClean="0"/>
          </a:p>
          <a:p>
            <a:pPr lvl="1"/>
            <a:r>
              <a:rPr lang="en-US" dirty="0" smtClean="0"/>
              <a:t>impractical </a:t>
            </a:r>
            <a:r>
              <a:rPr lang="en-US" dirty="0"/>
              <a:t>for multidimensional integrals </a:t>
            </a:r>
            <a:endParaRPr lang="en-US" dirty="0" smtClean="0"/>
          </a:p>
          <a:p>
            <a:r>
              <a:rPr lang="en-US" dirty="0" smtClean="0"/>
              <a:t>Monte Carlo methods: </a:t>
            </a:r>
            <a:r>
              <a:rPr lang="en-US" dirty="0"/>
              <a:t>essential for the evaluation of the latter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number of dimensions is </a:t>
            </a:r>
            <a:r>
              <a:rPr lang="en-US" dirty="0" smtClean="0"/>
              <a:t>sufficiently high.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one-dimensional definite </a:t>
            </a:r>
            <a:r>
              <a:rPr lang="en-US" dirty="0" smtClean="0"/>
              <a:t>integral:</a:t>
            </a:r>
          </a:p>
          <a:p>
            <a:r>
              <a:rPr lang="en-US" i="1" dirty="0"/>
              <a:t>F </a:t>
            </a:r>
            <a:r>
              <a:rPr lang="en-US" dirty="0" smtClean="0"/>
              <a:t>=∫</a:t>
            </a:r>
            <a:r>
              <a:rPr lang="en-US" baseline="-25000" dirty="0" smtClean="0"/>
              <a:t>a</a:t>
            </a:r>
            <a:r>
              <a:rPr lang="en-US" baseline="30000" dirty="0" smtClean="0"/>
              <a:t>b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 </a:t>
            </a:r>
            <a:r>
              <a:rPr lang="en-US" i="1" dirty="0"/>
              <a:t>dx</a:t>
            </a:r>
            <a:r>
              <a:rPr lang="en-US" i="1" dirty="0" smtClean="0"/>
              <a:t>. (1)</a:t>
            </a:r>
          </a:p>
          <a:p>
            <a:r>
              <a:rPr lang="en-US" dirty="0"/>
              <a:t>For some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integration </a:t>
            </a:r>
            <a:r>
              <a:rPr lang="en-US" dirty="0" smtClean="0"/>
              <a:t>can </a:t>
            </a:r>
            <a:r>
              <a:rPr lang="en-US" dirty="0"/>
              <a:t>be done analytically, </a:t>
            </a:r>
            <a:endParaRPr lang="en-US" dirty="0" smtClean="0"/>
          </a:p>
          <a:p>
            <a:pPr lvl="1"/>
            <a:r>
              <a:rPr lang="en-US" dirty="0" smtClean="0"/>
              <a:t>Found in </a:t>
            </a:r>
            <a:r>
              <a:rPr lang="en-US" dirty="0"/>
              <a:t>tables of integrals,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evaluated as a series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 with the help of software like </a:t>
            </a:r>
            <a:r>
              <a:rPr lang="en-US" dirty="0" err="1" smtClean="0"/>
              <a:t>mathematica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</a:t>
            </a:r>
            <a:r>
              <a:rPr lang="en-US" dirty="0" smtClean="0"/>
              <a:t>relatively few </a:t>
            </a:r>
            <a:r>
              <a:rPr lang="en-US" dirty="0"/>
              <a:t>functions </a:t>
            </a:r>
            <a:r>
              <a:rPr lang="en-US" dirty="0" smtClean="0"/>
              <a:t>can be </a:t>
            </a:r>
            <a:r>
              <a:rPr lang="en-US" dirty="0"/>
              <a:t>evaluated </a:t>
            </a:r>
            <a:r>
              <a:rPr lang="en-US" dirty="0" smtClean="0"/>
              <a:t>analytically</a:t>
            </a:r>
          </a:p>
          <a:p>
            <a:r>
              <a:rPr lang="en-US" dirty="0" smtClean="0"/>
              <a:t>most </a:t>
            </a:r>
            <a:r>
              <a:rPr lang="en-US" dirty="0"/>
              <a:t>functions must be integrated numerically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4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classical methods of numerical integration are based on the geometrical interpretation of the integral as the area under the curve of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from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a </a:t>
            </a:r>
            <a:r>
              <a:rPr lang="en-US" dirty="0"/>
              <a:t>to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 smtClean="0"/>
              <a:t>b.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9048" r="23586" b="15961"/>
          <a:stretch/>
        </p:blipFill>
        <p:spPr bwMode="auto">
          <a:xfrm>
            <a:off x="3059832" y="3645024"/>
            <a:ext cx="4040580" cy="29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these methods the </a:t>
            </a:r>
            <a:r>
              <a:rPr lang="en-US" i="1" dirty="0"/>
              <a:t>x</a:t>
            </a:r>
            <a:r>
              <a:rPr lang="en-US" dirty="0"/>
              <a:t>-axis is divided into </a:t>
            </a:r>
            <a:r>
              <a:rPr lang="en-US" i="1" dirty="0"/>
              <a:t>n </a:t>
            </a:r>
            <a:r>
              <a:rPr lang="en-US" dirty="0"/>
              <a:t>equal intervals of width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, where </a:t>
            </a:r>
            <a:r>
              <a:rPr lang="en-US" dirty="0" err="1" smtClean="0"/>
              <a:t>Δ</a:t>
            </a:r>
            <a:r>
              <a:rPr lang="en-US" i="1" dirty="0" err="1" smtClean="0"/>
              <a:t>x</a:t>
            </a:r>
            <a:r>
              <a:rPr lang="en-US" i="1" dirty="0"/>
              <a:t> </a:t>
            </a:r>
            <a:r>
              <a:rPr lang="en-US" dirty="0" smtClean="0"/>
              <a:t>is </a:t>
            </a:r>
            <a:r>
              <a:rPr lang="en-US" dirty="0"/>
              <a:t>given by</a:t>
            </a:r>
          </a:p>
          <a:p>
            <a:r>
              <a:rPr lang="el-GR" dirty="0"/>
              <a:t>Δ</a:t>
            </a:r>
            <a:r>
              <a:rPr lang="en-US" i="1" dirty="0"/>
              <a:t>x </a:t>
            </a:r>
            <a:r>
              <a:rPr lang="en-US" dirty="0" smtClean="0"/>
              <a:t>=(</a:t>
            </a:r>
            <a:r>
              <a:rPr lang="en-US" i="1" dirty="0" smtClean="0"/>
              <a:t>b </a:t>
            </a:r>
            <a:r>
              <a:rPr lang="en-US" i="1" dirty="0"/>
              <a:t>− </a:t>
            </a:r>
            <a:r>
              <a:rPr lang="en-US" i="1" dirty="0" smtClean="0"/>
              <a:t>a)</a:t>
            </a:r>
            <a:r>
              <a:rPr lang="en-US" i="1" dirty="0"/>
              <a:t>/</a:t>
            </a:r>
            <a:r>
              <a:rPr lang="en-US" i="1" dirty="0" smtClean="0"/>
              <a:t>n, </a:t>
            </a:r>
            <a:r>
              <a:rPr lang="en-US" dirty="0" smtClean="0"/>
              <a:t>(2a</a:t>
            </a:r>
            <a:r>
              <a:rPr lang="en-US" dirty="0"/>
              <a:t>)</a:t>
            </a:r>
          </a:p>
          <a:p>
            <a:r>
              <a:rPr lang="en-US" dirty="0" smtClean="0"/>
              <a:t>And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l-GR" dirty="0"/>
              <a:t>Δ</a:t>
            </a:r>
            <a:r>
              <a:rPr lang="en-US" i="1" dirty="0"/>
              <a:t>x. </a:t>
            </a:r>
            <a:r>
              <a:rPr lang="en-US" dirty="0" smtClean="0"/>
              <a:t>(2b</a:t>
            </a:r>
            <a:r>
              <a:rPr lang="en-US" dirty="0"/>
              <a:t>)</a:t>
            </a:r>
          </a:p>
          <a:p>
            <a:r>
              <a:rPr lang="en-US" dirty="0"/>
              <a:t>In the above,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simplest approximation of the area under the curve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the sum of the area of the </a:t>
            </a:r>
            <a:r>
              <a:rPr lang="en-US" dirty="0" smtClean="0"/>
              <a:t>rectangles shown </a:t>
            </a:r>
            <a:r>
              <a:rPr lang="en-US" dirty="0"/>
              <a:t>in Figure </a:t>
            </a:r>
            <a:r>
              <a:rPr lang="en-US" dirty="0" smtClean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i="1" dirty="0"/>
              <a:t>rectangular </a:t>
            </a:r>
            <a:r>
              <a:rPr lang="en-US" dirty="0"/>
              <a:t>approximation,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evaluated at the </a:t>
            </a:r>
            <a:r>
              <a:rPr lang="en-US" i="1" dirty="0" smtClean="0"/>
              <a:t>beginning </a:t>
            </a:r>
            <a:r>
              <a:rPr lang="en-US" dirty="0" smtClean="0"/>
              <a:t>of </a:t>
            </a:r>
            <a:r>
              <a:rPr lang="en-US" dirty="0"/>
              <a:t>the interval, and the approximate of the integral, </a:t>
            </a:r>
            <a:r>
              <a:rPr lang="en-US" i="1" dirty="0" err="1"/>
              <a:t>Fn</a:t>
            </a:r>
            <a:r>
              <a:rPr lang="en-US" dirty="0"/>
              <a:t>, is given </a:t>
            </a:r>
            <a:r>
              <a:rPr lang="en-US" dirty="0" smtClean="0"/>
              <a:t>by</a:t>
            </a:r>
          </a:p>
          <a:p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 smtClean="0"/>
              <a:t>=</a:t>
            </a:r>
            <a:r>
              <a:rPr lang="el-GR" dirty="0" smtClean="0"/>
              <a:t>Σ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xi</a:t>
            </a:r>
            <a:r>
              <a:rPr lang="en-US" dirty="0" smtClean="0"/>
              <a:t>)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i="1" dirty="0" smtClean="0"/>
              <a:t>. </a:t>
            </a:r>
            <a:r>
              <a:rPr lang="en-US" i="1" dirty="0" err="1" smtClean="0"/>
              <a:t>i</a:t>
            </a:r>
            <a:r>
              <a:rPr lang="en-US" i="1" dirty="0" smtClean="0"/>
              <a:t> = 0… n-1(3)  (rectangular approximation.)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i="1" dirty="0"/>
              <a:t>trapezoidal </a:t>
            </a:r>
            <a:r>
              <a:rPr lang="en-US" dirty="0"/>
              <a:t>approximation the integral is approximated by a sum of trapezoids.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area </a:t>
            </a:r>
            <a:r>
              <a:rPr lang="en-US" dirty="0"/>
              <a:t>is computed by choosing one side equal to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the beginning of the interval and the </a:t>
            </a:r>
            <a:r>
              <a:rPr lang="en-US" dirty="0" smtClean="0"/>
              <a:t>other side </a:t>
            </a:r>
            <a:r>
              <a:rPr lang="en-US" dirty="0"/>
              <a:t>equal to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the end of the interval.</a:t>
            </a:r>
          </a:p>
        </p:txBody>
      </p:sp>
    </p:spTree>
    <p:extLst>
      <p:ext uri="{BB962C8B-B14F-4D97-AF65-F5344CB8AC3E}">
        <p14:creationId xmlns:p14="http://schemas.microsoft.com/office/powerpoint/2010/main" val="41610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approximation is equivalent to replacing </a:t>
            </a:r>
            <a:r>
              <a:rPr lang="en-US" dirty="0" smtClean="0"/>
              <a:t>the function </a:t>
            </a:r>
            <a:r>
              <a:rPr lang="en-US" dirty="0"/>
              <a:t>by a straight line connecting the values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the beginning and the end of </a:t>
            </a:r>
            <a:r>
              <a:rPr lang="en-US" dirty="0" smtClean="0"/>
              <a:t>each interval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area of the trapezoid from </a:t>
            </a:r>
            <a:r>
              <a:rPr lang="en-US" i="1" dirty="0"/>
              <a:t>xi </a:t>
            </a:r>
            <a:r>
              <a:rPr lang="en-US" dirty="0"/>
              <a:t>to </a:t>
            </a:r>
            <a:r>
              <a:rPr lang="en-US" i="1" dirty="0"/>
              <a:t>xi</a:t>
            </a:r>
            <a:r>
              <a:rPr lang="en-US" dirty="0"/>
              <a:t>+1 is given by </a:t>
            </a:r>
            <a:r>
              <a:rPr lang="en-US" dirty="0" smtClean="0"/>
              <a:t>1/2 </a:t>
            </a:r>
            <a:r>
              <a:rPr lang="en-US" dirty="0"/>
              <a:t>[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+1) +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)]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The total </a:t>
            </a:r>
            <a:r>
              <a:rPr lang="en-US" dirty="0"/>
              <a:t>area </a:t>
            </a:r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/>
              <a:t>of the trapezoids is given </a:t>
            </a:r>
            <a:r>
              <a:rPr lang="en-US" dirty="0" smtClean="0"/>
              <a:t>by</a:t>
            </a:r>
          </a:p>
          <a:p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 smtClean="0"/>
              <a:t>=[1/2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0</a:t>
            </a:r>
            <a:r>
              <a:rPr lang="en-US" dirty="0"/>
              <a:t>) </a:t>
            </a:r>
            <a:r>
              <a:rPr lang="en-US" dirty="0" smtClean="0"/>
              <a:t>+</a:t>
            </a:r>
            <a:r>
              <a:rPr lang="el-GR" dirty="0" smtClean="0"/>
              <a:t>Σ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xi</a:t>
            </a:r>
            <a:r>
              <a:rPr lang="en-US" dirty="0"/>
              <a:t>) </a:t>
            </a:r>
            <a:r>
              <a:rPr lang="en-US" dirty="0" smtClean="0"/>
              <a:t>+1/2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err="1" smtClean="0"/>
              <a:t>xn</a:t>
            </a:r>
            <a:r>
              <a:rPr lang="en-US" dirty="0" smtClean="0"/>
              <a:t>)]</a:t>
            </a:r>
            <a:r>
              <a:rPr lang="el-GR" dirty="0" smtClean="0"/>
              <a:t>Δ</a:t>
            </a:r>
            <a:r>
              <a:rPr lang="en-US" i="1" dirty="0"/>
              <a:t>x. </a:t>
            </a:r>
            <a:r>
              <a:rPr lang="en-US" i="1" dirty="0" err="1" smtClean="0"/>
              <a:t>i</a:t>
            </a:r>
            <a:r>
              <a:rPr lang="en-US" i="1" dirty="0" smtClean="0"/>
              <a:t> = 1 … n-1, </a:t>
            </a:r>
            <a:r>
              <a:rPr lang="en-US" dirty="0" smtClean="0"/>
              <a:t>(trapezoidal </a:t>
            </a:r>
            <a:r>
              <a:rPr lang="en-US" dirty="0"/>
              <a:t>approximation) </a:t>
            </a:r>
            <a:r>
              <a:rPr lang="en-US" dirty="0" smtClean="0"/>
              <a:t>(4)</a:t>
            </a:r>
          </a:p>
          <a:p>
            <a:r>
              <a:rPr lang="en-US" dirty="0" smtClean="0"/>
              <a:t>Any further improvements of accuracies?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4088" r="15108" b="10912"/>
          <a:stretch/>
        </p:blipFill>
        <p:spPr bwMode="auto">
          <a:xfrm>
            <a:off x="0" y="769535"/>
            <a:ext cx="8969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generally more accurate method is to use a quadratic or parabolic interpolation </a:t>
            </a:r>
            <a:r>
              <a:rPr lang="en-US" dirty="0" smtClean="0"/>
              <a:t>procedure through </a:t>
            </a:r>
            <a:r>
              <a:rPr lang="en-US" dirty="0"/>
              <a:t>adjacent triplets of points</a:t>
            </a:r>
            <a:r>
              <a:rPr lang="en-US" dirty="0" smtClean="0"/>
              <a:t>.</a:t>
            </a:r>
          </a:p>
          <a:p>
            <a:r>
              <a:rPr lang="en-US" dirty="0"/>
              <a:t>For example, the equation of the </a:t>
            </a:r>
            <a:r>
              <a:rPr lang="en-US" dirty="0" smtClean="0"/>
              <a:t>second-order polynomial </a:t>
            </a:r>
            <a:r>
              <a:rPr lang="en-US" dirty="0"/>
              <a:t>that passes through the points (</a:t>
            </a:r>
            <a:r>
              <a:rPr lang="en-US" i="1" dirty="0"/>
              <a:t>x</a:t>
            </a:r>
            <a:r>
              <a:rPr lang="en-US" dirty="0"/>
              <a:t>0</a:t>
            </a:r>
            <a:r>
              <a:rPr lang="en-US" i="1" dirty="0"/>
              <a:t>, y</a:t>
            </a:r>
            <a:r>
              <a:rPr lang="en-US" dirty="0"/>
              <a:t>0), (</a:t>
            </a:r>
            <a:r>
              <a:rPr lang="en-US" i="1" dirty="0"/>
              <a:t>x</a:t>
            </a:r>
            <a:r>
              <a:rPr lang="en-US" dirty="0"/>
              <a:t>1</a:t>
            </a:r>
            <a:r>
              <a:rPr lang="en-US" i="1" dirty="0"/>
              <a:t>, y</a:t>
            </a:r>
            <a:r>
              <a:rPr lang="en-US" dirty="0"/>
              <a:t>1), and (</a:t>
            </a:r>
            <a:r>
              <a:rPr lang="en-US" i="1" dirty="0"/>
              <a:t>x</a:t>
            </a:r>
            <a:r>
              <a:rPr lang="en-US" dirty="0"/>
              <a:t>2</a:t>
            </a:r>
            <a:r>
              <a:rPr lang="en-US" i="1" dirty="0"/>
              <a:t>, y</a:t>
            </a:r>
            <a:r>
              <a:rPr lang="en-US" dirty="0"/>
              <a:t>2) can be written as</a:t>
            </a:r>
          </a:p>
          <a:p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=(</a:t>
            </a:r>
            <a:r>
              <a:rPr lang="en-US" i="1" dirty="0"/>
              <a:t>x − x</a:t>
            </a:r>
            <a:r>
              <a:rPr lang="en-US" dirty="0"/>
              <a:t>1)(</a:t>
            </a:r>
            <a:r>
              <a:rPr lang="en-US" i="1" dirty="0"/>
              <a:t>x − x</a:t>
            </a:r>
            <a:r>
              <a:rPr lang="en-US" dirty="0"/>
              <a:t>2</a:t>
            </a:r>
            <a:r>
              <a:rPr lang="en-US" dirty="0" smtClean="0"/>
              <a:t>)</a:t>
            </a:r>
            <a:r>
              <a:rPr lang="en-US" i="1" dirty="0"/>
              <a:t> y</a:t>
            </a:r>
            <a:r>
              <a:rPr lang="en-US" dirty="0"/>
              <a:t>0 </a:t>
            </a:r>
            <a:r>
              <a:rPr lang="en-US" dirty="0" smtClean="0"/>
              <a:t>/[(</a:t>
            </a:r>
            <a:r>
              <a:rPr lang="en-US" i="1" dirty="0"/>
              <a:t>x</a:t>
            </a:r>
            <a:r>
              <a:rPr lang="en-US" dirty="0"/>
              <a:t>0 </a:t>
            </a:r>
            <a:r>
              <a:rPr lang="en-US" i="1" dirty="0"/>
              <a:t>− x</a:t>
            </a:r>
            <a:r>
              <a:rPr lang="en-US" dirty="0"/>
              <a:t>1)(</a:t>
            </a:r>
            <a:r>
              <a:rPr lang="en-US" i="1" dirty="0"/>
              <a:t>x</a:t>
            </a:r>
            <a:r>
              <a:rPr lang="en-US" dirty="0"/>
              <a:t>0 </a:t>
            </a:r>
            <a:r>
              <a:rPr lang="en-US" i="1" dirty="0"/>
              <a:t>− x</a:t>
            </a:r>
            <a:r>
              <a:rPr lang="en-US" dirty="0"/>
              <a:t>2</a:t>
            </a:r>
            <a:r>
              <a:rPr lang="en-US" dirty="0" smtClean="0"/>
              <a:t>)]  +(</a:t>
            </a:r>
            <a:r>
              <a:rPr lang="en-US" i="1" dirty="0"/>
              <a:t>x − x</a:t>
            </a:r>
            <a:r>
              <a:rPr lang="en-US" dirty="0"/>
              <a:t>0)(</a:t>
            </a:r>
            <a:r>
              <a:rPr lang="en-US" i="1" dirty="0"/>
              <a:t>x − </a:t>
            </a:r>
            <a:r>
              <a:rPr lang="en-US" i="1" dirty="0" smtClean="0"/>
              <a:t>x</a:t>
            </a:r>
            <a:r>
              <a:rPr lang="en-US" dirty="0" smtClean="0"/>
              <a:t>2)y1/[(</a:t>
            </a:r>
            <a:r>
              <a:rPr lang="en-US" i="1" dirty="0" smtClean="0"/>
              <a:t>x</a:t>
            </a:r>
            <a:r>
              <a:rPr lang="en-US" dirty="0" smtClean="0"/>
              <a:t>1 </a:t>
            </a:r>
            <a:r>
              <a:rPr lang="en-US" i="1" dirty="0"/>
              <a:t>− x</a:t>
            </a:r>
            <a:r>
              <a:rPr lang="en-US" dirty="0"/>
              <a:t>0)(</a:t>
            </a:r>
            <a:r>
              <a:rPr lang="en-US" i="1" dirty="0"/>
              <a:t>x</a:t>
            </a:r>
            <a:r>
              <a:rPr lang="en-US" dirty="0"/>
              <a:t>1 </a:t>
            </a:r>
            <a:r>
              <a:rPr lang="en-US" i="1" dirty="0"/>
              <a:t>− x</a:t>
            </a:r>
            <a:r>
              <a:rPr lang="en-US" dirty="0"/>
              <a:t>2</a:t>
            </a:r>
            <a:r>
              <a:rPr lang="en-US" dirty="0" smtClean="0"/>
              <a:t>)]+(</a:t>
            </a:r>
            <a:r>
              <a:rPr lang="en-US" i="1" dirty="0"/>
              <a:t>x − x</a:t>
            </a:r>
            <a:r>
              <a:rPr lang="en-US" dirty="0"/>
              <a:t>0)(</a:t>
            </a:r>
            <a:r>
              <a:rPr lang="en-US" i="1" dirty="0"/>
              <a:t>x − </a:t>
            </a:r>
            <a:r>
              <a:rPr lang="en-US" i="1" dirty="0" smtClean="0"/>
              <a:t>x</a:t>
            </a:r>
            <a:r>
              <a:rPr lang="en-US" dirty="0" smtClean="0"/>
              <a:t>1)y2/[(</a:t>
            </a:r>
            <a:r>
              <a:rPr lang="en-US" i="1" dirty="0" smtClean="0"/>
              <a:t>x</a:t>
            </a:r>
            <a:r>
              <a:rPr lang="en-US" dirty="0" smtClean="0"/>
              <a:t>2 </a:t>
            </a:r>
            <a:r>
              <a:rPr lang="en-US" i="1" dirty="0"/>
              <a:t>− x</a:t>
            </a:r>
            <a:r>
              <a:rPr lang="en-US" dirty="0"/>
              <a:t>0)(</a:t>
            </a:r>
            <a:r>
              <a:rPr lang="en-US" i="1" dirty="0"/>
              <a:t>x</a:t>
            </a:r>
            <a:r>
              <a:rPr lang="en-US" dirty="0"/>
              <a:t>2 </a:t>
            </a:r>
            <a:r>
              <a:rPr lang="en-US" i="1" dirty="0"/>
              <a:t>− x</a:t>
            </a:r>
            <a:r>
              <a:rPr lang="en-US" dirty="0"/>
              <a:t>1</a:t>
            </a:r>
            <a:r>
              <a:rPr lang="en-US" dirty="0" smtClean="0"/>
              <a:t>)]</a:t>
            </a:r>
            <a:r>
              <a:rPr lang="en-US" i="1" dirty="0" smtClean="0"/>
              <a:t>. </a:t>
            </a:r>
            <a:r>
              <a:rPr lang="en-US" dirty="0" smtClean="0"/>
              <a:t>(5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5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random </a:t>
            </a:r>
            <a:r>
              <a:rPr lang="en-US" dirty="0"/>
              <a:t>walk algorithm for computing the solution to Laplace’s equation can be stated as</a:t>
            </a:r>
            <a:r>
              <a:rPr lang="en-US" dirty="0" smtClean="0"/>
              <a:t>:</a:t>
            </a:r>
          </a:p>
          <a:p>
            <a:r>
              <a:rPr lang="en-US" dirty="0"/>
              <a:t>1. Begin at a point (</a:t>
            </a:r>
            <a:r>
              <a:rPr lang="en-US" i="1" dirty="0"/>
              <a:t>x, y</a:t>
            </a:r>
            <a:r>
              <a:rPr lang="en-US" dirty="0"/>
              <a:t>) where the value of the potential is desired, and take a step in a </a:t>
            </a:r>
            <a:r>
              <a:rPr lang="en-US" dirty="0" smtClean="0"/>
              <a:t>random direction</a:t>
            </a:r>
            <a:r>
              <a:rPr lang="en-US" dirty="0"/>
              <a:t>.</a:t>
            </a:r>
          </a:p>
          <a:p>
            <a:r>
              <a:rPr lang="en-US" dirty="0"/>
              <a:t>2. Continue taking steps until the walker reaches the surface. Record </a:t>
            </a:r>
            <a:r>
              <a:rPr lang="en-US" i="1" dirty="0" err="1"/>
              <a:t>Vb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), the potential at </a:t>
            </a:r>
            <a:r>
              <a:rPr lang="en-US" dirty="0" smtClean="0"/>
              <a:t>the boundary </a:t>
            </a:r>
            <a:r>
              <a:rPr lang="en-US" dirty="0"/>
              <a:t>site </a:t>
            </a:r>
            <a:r>
              <a:rPr lang="en-US" i="1" dirty="0" err="1"/>
              <a:t>i</a:t>
            </a:r>
            <a:r>
              <a:rPr lang="en-US" dirty="0"/>
              <a:t>. A typical walk is shown in </a:t>
            </a:r>
            <a:r>
              <a:rPr lang="en-US" dirty="0" smtClean="0"/>
              <a:t>next Figure.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area under the parabola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between </a:t>
            </a:r>
            <a:r>
              <a:rPr lang="en-US" i="1" dirty="0"/>
              <a:t>x</a:t>
            </a:r>
            <a:r>
              <a:rPr lang="en-US" dirty="0"/>
              <a:t>0 and </a:t>
            </a:r>
            <a:r>
              <a:rPr lang="en-US" i="1" dirty="0"/>
              <a:t>x</a:t>
            </a:r>
            <a:r>
              <a:rPr lang="en-US" dirty="0"/>
              <a:t>2 can </a:t>
            </a:r>
            <a:r>
              <a:rPr lang="en-US" dirty="0" smtClean="0"/>
              <a:t>be found </a:t>
            </a:r>
            <a:r>
              <a:rPr lang="en-US" dirty="0"/>
              <a:t>by integration and is given by</a:t>
            </a:r>
          </a:p>
          <a:p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=1/3 (</a:t>
            </a:r>
            <a:r>
              <a:rPr lang="en-US" i="1" dirty="0" smtClean="0"/>
              <a:t>y</a:t>
            </a:r>
            <a:r>
              <a:rPr lang="en-US" dirty="0" smtClean="0"/>
              <a:t>0 </a:t>
            </a:r>
            <a:r>
              <a:rPr lang="en-US" dirty="0"/>
              <a:t>+ 4</a:t>
            </a:r>
            <a:r>
              <a:rPr lang="en-US" i="1" dirty="0"/>
              <a:t>y</a:t>
            </a:r>
            <a:r>
              <a:rPr lang="en-US" dirty="0"/>
              <a:t>1 + </a:t>
            </a:r>
            <a:r>
              <a:rPr lang="en-US" i="1" dirty="0" smtClean="0"/>
              <a:t>y</a:t>
            </a:r>
            <a:r>
              <a:rPr lang="en-US" dirty="0" smtClean="0"/>
              <a:t>2)</a:t>
            </a:r>
            <a:r>
              <a:rPr lang="el-GR" dirty="0" smtClean="0"/>
              <a:t>Δ</a:t>
            </a:r>
            <a:r>
              <a:rPr lang="en-US" i="1" dirty="0"/>
              <a:t>x</a:t>
            </a:r>
            <a:r>
              <a:rPr lang="en-US" i="1" dirty="0" smtClean="0"/>
              <a:t>,</a:t>
            </a:r>
          </a:p>
          <a:p>
            <a:r>
              <a:rPr lang="en-US" dirty="0"/>
              <a:t>where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dirty="0"/>
              <a:t>1</a:t>
            </a:r>
            <a:r>
              <a:rPr lang="en-US" i="1" dirty="0"/>
              <a:t>−x</a:t>
            </a:r>
            <a:r>
              <a:rPr lang="en-US" dirty="0"/>
              <a:t>0 = </a:t>
            </a:r>
            <a:r>
              <a:rPr lang="en-US" i="1" dirty="0"/>
              <a:t>x</a:t>
            </a:r>
            <a:r>
              <a:rPr lang="en-US" dirty="0"/>
              <a:t>2</a:t>
            </a:r>
            <a:r>
              <a:rPr lang="en-US" i="1" dirty="0"/>
              <a:t>−x</a:t>
            </a:r>
            <a:r>
              <a:rPr lang="en-US" dirty="0"/>
              <a:t>1.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total area under all the parabolic segments yields the </a:t>
            </a:r>
            <a:r>
              <a:rPr lang="en-US" dirty="0" smtClean="0"/>
              <a:t>parabolic approximation </a:t>
            </a:r>
            <a:r>
              <a:rPr lang="en-US" dirty="0"/>
              <a:t>for the total area:</a:t>
            </a:r>
          </a:p>
          <a:p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 smtClean="0"/>
              <a:t>=1/3 [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0</a:t>
            </a:r>
            <a:r>
              <a:rPr lang="en-US" dirty="0"/>
              <a:t>) + 4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1) + 2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2) + 4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3) + </a:t>
            </a:r>
            <a:r>
              <a:rPr lang="en-US" i="1" dirty="0"/>
              <a:t>. . </a:t>
            </a:r>
            <a:r>
              <a:rPr lang="en-US" i="1" dirty="0" smtClean="0"/>
              <a:t>.</a:t>
            </a:r>
            <a:r>
              <a:rPr lang="en-US" dirty="0" smtClean="0"/>
              <a:t>+ </a:t>
            </a:r>
            <a:r>
              <a:rPr lang="en-US" dirty="0"/>
              <a:t>2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xn−</a:t>
            </a:r>
            <a:r>
              <a:rPr lang="en-US" dirty="0"/>
              <a:t>2) + 4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xn−</a:t>
            </a:r>
            <a:r>
              <a:rPr lang="en-US" dirty="0"/>
              <a:t>1) +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xn</a:t>
            </a:r>
            <a:r>
              <a:rPr lang="en-US" dirty="0" smtClean="0"/>
              <a:t>)] </a:t>
            </a:r>
            <a:r>
              <a:rPr lang="el-GR" dirty="0" smtClean="0"/>
              <a:t>Δ</a:t>
            </a:r>
            <a:r>
              <a:rPr lang="en-US" i="1" dirty="0"/>
              <a:t>x. </a:t>
            </a:r>
            <a:r>
              <a:rPr lang="en-US" dirty="0"/>
              <a:t>(Simpson’s rule) </a:t>
            </a:r>
            <a:r>
              <a:rPr lang="en-US" dirty="0" smtClean="0"/>
              <a:t>(7)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approximation is known as </a:t>
            </a:r>
            <a:r>
              <a:rPr lang="en-US" i="1" dirty="0"/>
              <a:t>Simpson’s rule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although </a:t>
            </a:r>
            <a:r>
              <a:rPr lang="en-US" dirty="0"/>
              <a:t>a more descriptive name would be </a:t>
            </a:r>
            <a:r>
              <a:rPr lang="en-US" dirty="0" smtClean="0"/>
              <a:t>the </a:t>
            </a:r>
            <a:r>
              <a:rPr lang="en-US" i="1" dirty="0" smtClean="0"/>
              <a:t>parabolic </a:t>
            </a:r>
            <a:r>
              <a:rPr lang="en-US" i="1" dirty="0"/>
              <a:t>approximation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Simpson’s rule requires that </a:t>
            </a:r>
            <a:r>
              <a:rPr lang="en-US" i="1" dirty="0"/>
              <a:t>n </a:t>
            </a:r>
            <a:r>
              <a:rPr lang="en-US" dirty="0"/>
              <a:t>be even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write a program </a:t>
            </a:r>
            <a:r>
              <a:rPr lang="en-US" dirty="0" smtClean="0"/>
              <a:t>of </a:t>
            </a:r>
            <a:r>
              <a:rPr lang="en-US" dirty="0"/>
              <a:t>the rectangular </a:t>
            </a:r>
            <a:r>
              <a:rPr lang="en-US" dirty="0" smtClean="0"/>
              <a:t>approximation=&gt; 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define the </a:t>
            </a:r>
            <a:r>
              <a:rPr lang="en-US" dirty="0" smtClean="0"/>
              <a:t>function we </a:t>
            </a:r>
            <a:r>
              <a:rPr lang="en-US" dirty="0"/>
              <a:t>wish to integrate.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we could define a new integration class for each function </a:t>
            </a:r>
            <a:endParaRPr lang="en-US" dirty="0" smtClean="0"/>
          </a:p>
          <a:p>
            <a:r>
              <a:rPr lang="en-US" dirty="0" smtClean="0"/>
              <a:t>or change </a:t>
            </a:r>
            <a:r>
              <a:rPr lang="en-US" dirty="0"/>
              <a:t>the function in the class and recompile each </a:t>
            </a:r>
            <a:r>
              <a:rPr lang="en-US" dirty="0" smtClean="0"/>
              <a:t>time, </a:t>
            </a:r>
          </a:p>
          <a:p>
            <a:r>
              <a:rPr lang="en-US" dirty="0" smtClean="0"/>
              <a:t>Convenient </a:t>
            </a:r>
            <a:r>
              <a:rPr lang="en-US" dirty="0"/>
              <a:t>to input the name </a:t>
            </a:r>
            <a:r>
              <a:rPr lang="en-US" dirty="0" smtClean="0"/>
              <a:t>of the </a:t>
            </a:r>
            <a:r>
              <a:rPr lang="en-US" dirty="0"/>
              <a:t>function as a string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i="1" dirty="0"/>
              <a:t>parse </a:t>
            </a:r>
            <a:r>
              <a:rPr lang="en-US" dirty="0"/>
              <a:t>the string so that the function can be evaluated.</a:t>
            </a:r>
          </a:p>
        </p:txBody>
      </p:sp>
    </p:spTree>
    <p:extLst>
      <p:ext uri="{BB962C8B-B14F-4D97-AF65-F5344CB8AC3E}">
        <p14:creationId xmlns:p14="http://schemas.microsoft.com/office/powerpoint/2010/main" val="2690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38930" r="7360" b="36515"/>
          <a:stretch/>
        </p:blipFill>
        <p:spPr bwMode="auto">
          <a:xfrm>
            <a:off x="1" y="520196"/>
            <a:ext cx="8892479" cy="164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2551837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Because the </a:t>
            </a:r>
            <a:r>
              <a:rPr lang="en-US" dirty="0" smtClean="0"/>
              <a:t>Parsed Function </a:t>
            </a:r>
            <a:r>
              <a:rPr lang="en-US" dirty="0"/>
              <a:t>often is used with keyboard input and it is common for users </a:t>
            </a:r>
            <a:r>
              <a:rPr lang="en-US" dirty="0" smtClean="0"/>
              <a:t>to mistype </a:t>
            </a:r>
            <a:r>
              <a:rPr lang="en-US" dirty="0"/>
              <a:t>the name of a function,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ParsedFunction</a:t>
            </a:r>
            <a:r>
              <a:rPr lang="en-US" dirty="0"/>
              <a:t> constructor throws an exception that </a:t>
            </a:r>
            <a:r>
              <a:rPr lang="en-US" dirty="0" smtClean="0"/>
              <a:t>must be </a:t>
            </a:r>
            <a:r>
              <a:rPr lang="en-US" dirty="0"/>
              <a:t>caught.</a:t>
            </a:r>
          </a:p>
        </p:txBody>
      </p:sp>
    </p:spTree>
    <p:extLst>
      <p:ext uri="{BB962C8B-B14F-4D97-AF65-F5344CB8AC3E}">
        <p14:creationId xmlns:p14="http://schemas.microsoft.com/office/powerpoint/2010/main" val="26862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way to display a function in a drawing </a:t>
            </a:r>
            <a:r>
              <a:rPr lang="en-US" dirty="0" smtClean="0"/>
              <a:t>panel: </a:t>
            </a:r>
          </a:p>
          <a:p>
            <a:r>
              <a:rPr lang="en-US" dirty="0" smtClean="0"/>
              <a:t>to </a:t>
            </a:r>
            <a:r>
              <a:rPr lang="en-US" dirty="0"/>
              <a:t>evaluate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</a:t>
            </a:r>
            <a:r>
              <a:rPr lang="en-US" dirty="0" smtClean="0"/>
              <a:t>various </a:t>
            </a:r>
            <a:r>
              <a:rPr lang="en-US" i="1" dirty="0" smtClean="0"/>
              <a:t>x </a:t>
            </a:r>
            <a:r>
              <a:rPr lang="en-US" dirty="0"/>
              <a:t>values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plot the (</a:t>
            </a:r>
            <a:r>
              <a:rPr lang="en-US" i="1" dirty="0"/>
              <a:t>x, 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data points.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we could do so using a loop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add </a:t>
            </a:r>
            <a:r>
              <a:rPr lang="en-US" dirty="0" smtClean="0"/>
              <a:t>a predetermined </a:t>
            </a:r>
            <a:r>
              <a:rPr lang="en-US" dirty="0"/>
              <a:t>number of points to a data set,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better way is to use the </a:t>
            </a:r>
            <a:r>
              <a:rPr lang="en-US" dirty="0" err="1"/>
              <a:t>FunctionDrawer</a:t>
            </a:r>
            <a:r>
              <a:rPr lang="en-US" dirty="0"/>
              <a:t> </a:t>
            </a:r>
            <a:r>
              <a:rPr lang="en-US" dirty="0" smtClean="0"/>
              <a:t>class in </a:t>
            </a:r>
            <a:r>
              <a:rPr lang="en-US" dirty="0"/>
              <a:t>the display package.</a:t>
            </a:r>
          </a:p>
        </p:txBody>
      </p:sp>
    </p:spTree>
    <p:extLst>
      <p:ext uri="{BB962C8B-B14F-4D97-AF65-F5344CB8AC3E}">
        <p14:creationId xmlns:p14="http://schemas.microsoft.com/office/powerpoint/2010/main" val="23661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FunctionDrawer</a:t>
            </a:r>
            <a:r>
              <a:rPr lang="en-US" dirty="0"/>
              <a:t> evaluates a given function at every pixel </a:t>
            </a:r>
            <a:r>
              <a:rPr lang="en-US" dirty="0" smtClean="0"/>
              <a:t>location within </a:t>
            </a:r>
            <a:r>
              <a:rPr lang="en-US" dirty="0"/>
              <a:t>a drawing panel </a:t>
            </a:r>
            <a:endParaRPr lang="en-US" dirty="0" smtClean="0"/>
          </a:p>
          <a:p>
            <a:r>
              <a:rPr lang="en-US" dirty="0" smtClean="0"/>
              <a:t>thereby </a:t>
            </a:r>
            <a:r>
              <a:rPr lang="en-US" dirty="0"/>
              <a:t>producing a plot with optimum resolution</a:t>
            </a:r>
            <a:r>
              <a:rPr lang="en-US" dirty="0" smtClean="0"/>
              <a:t>.</a:t>
            </a:r>
          </a:p>
          <a:p>
            <a:r>
              <a:rPr lang="pt-BR" i="1" dirty="0"/>
              <a:t>// drawingPanel c r e a t e d p r e v i o u s l y</a:t>
            </a:r>
          </a:p>
          <a:p>
            <a:r>
              <a:rPr lang="en-US" dirty="0" err="1"/>
              <a:t>drawingPanel</a:t>
            </a:r>
            <a:r>
              <a:rPr lang="en-US" dirty="0"/>
              <a:t> . </a:t>
            </a:r>
            <a:r>
              <a:rPr lang="en-US" dirty="0" err="1"/>
              <a:t>addDrawable</a:t>
            </a:r>
            <a:r>
              <a:rPr lang="en-US" dirty="0"/>
              <a:t> (</a:t>
            </a:r>
            <a:r>
              <a:rPr lang="en-US" b="1" dirty="0"/>
              <a:t>new </a:t>
            </a:r>
            <a:r>
              <a:rPr lang="en-US" dirty="0" err="1"/>
              <a:t>FunctionDrawer</a:t>
            </a:r>
            <a:r>
              <a:rPr lang="en-US" dirty="0"/>
              <a:t> ( f ) ) ;</a:t>
            </a:r>
          </a:p>
        </p:txBody>
      </p:sp>
    </p:spTree>
    <p:extLst>
      <p:ext uri="{BB962C8B-B14F-4D97-AF65-F5344CB8AC3E}">
        <p14:creationId xmlns:p14="http://schemas.microsoft.com/office/powerpoint/2010/main" val="4914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next define the </a:t>
            </a:r>
            <a:r>
              <a:rPr lang="en-US" dirty="0" smtClean="0"/>
              <a:t>class </a:t>
            </a:r>
            <a:r>
              <a:rPr lang="en-US" dirty="0" err="1" smtClean="0"/>
              <a:t>RectangularApproximation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computes the area under the </a:t>
            </a:r>
            <a:r>
              <a:rPr lang="en-US" dirty="0" smtClean="0"/>
              <a:t>curve using </a:t>
            </a:r>
            <a:r>
              <a:rPr lang="en-US" dirty="0"/>
              <a:t>the rectangular approximation.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class also displays the rectangles used to compute </a:t>
            </a:r>
            <a:r>
              <a:rPr lang="en-US" dirty="0" smtClean="0"/>
              <a:t>the area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how we have extended the Dataset class to produce the visualization.</a:t>
            </a:r>
          </a:p>
        </p:txBody>
      </p:sp>
    </p:spTree>
    <p:extLst>
      <p:ext uri="{BB962C8B-B14F-4D97-AF65-F5344CB8AC3E}">
        <p14:creationId xmlns:p14="http://schemas.microsoft.com/office/powerpoint/2010/main" val="8785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14484" r="13993" b="39423"/>
          <a:stretch/>
        </p:blipFill>
        <p:spPr bwMode="auto">
          <a:xfrm>
            <a:off x="13253" y="1412776"/>
            <a:ext cx="8723085" cy="337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3" t="44246" r="13770" b="11508"/>
          <a:stretch/>
        </p:blipFill>
        <p:spPr bwMode="auto">
          <a:xfrm>
            <a:off x="377371" y="1618343"/>
            <a:ext cx="8766629" cy="32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1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4066" r="1943" b="6365"/>
          <a:stretch/>
        </p:blipFill>
        <p:spPr bwMode="auto">
          <a:xfrm>
            <a:off x="539552" y="251939"/>
            <a:ext cx="8261104" cy="468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t="13318" r="2968" b="61875"/>
          <a:stretch/>
        </p:blipFill>
        <p:spPr bwMode="auto">
          <a:xfrm>
            <a:off x="467544" y="5013176"/>
            <a:ext cx="8424936" cy="15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2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 Repeat steps (1) and (2) </a:t>
            </a:r>
            <a:r>
              <a:rPr lang="en-US" i="1" dirty="0"/>
              <a:t>n </a:t>
            </a:r>
            <a:r>
              <a:rPr lang="en-US" dirty="0"/>
              <a:t>times and sum the potential found at the surface each time.</a:t>
            </a:r>
          </a:p>
          <a:p>
            <a:r>
              <a:rPr lang="en-US" dirty="0"/>
              <a:t>4. The value of the potential at the point (</a:t>
            </a:r>
            <a:r>
              <a:rPr lang="en-US" i="1" dirty="0"/>
              <a:t>x, y</a:t>
            </a:r>
            <a:r>
              <a:rPr lang="en-US" dirty="0"/>
              <a:t>) is estimated by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dirty="0" smtClean="0"/>
              <a:t>=1</a:t>
            </a:r>
            <a:r>
              <a:rPr lang="en-US" altLang="zh-CN" dirty="0" smtClean="0"/>
              <a:t>/</a:t>
            </a:r>
            <a:r>
              <a:rPr lang="en-US" i="1" dirty="0" smtClean="0"/>
              <a:t>n</a:t>
            </a:r>
            <a:r>
              <a:rPr lang="el-GR" dirty="0" smtClean="0"/>
              <a:t>Σ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b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/>
              <a:t>) </a:t>
            </a:r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: 1 to n)</a:t>
            </a:r>
            <a:endParaRPr lang="en-US" dirty="0"/>
          </a:p>
          <a:p>
            <a:pPr lvl="1"/>
            <a:r>
              <a:rPr lang="en-US" dirty="0"/>
              <a:t>where </a:t>
            </a:r>
            <a:r>
              <a:rPr lang="en-US" i="1" dirty="0"/>
              <a:t>n </a:t>
            </a:r>
            <a:r>
              <a:rPr lang="en-US" dirty="0"/>
              <a:t>is the total number of random walkers.</a:t>
            </a:r>
          </a:p>
        </p:txBody>
      </p:sp>
    </p:spTree>
    <p:extLst>
      <p:ext uri="{BB962C8B-B14F-4D97-AF65-F5344CB8AC3E}">
        <p14:creationId xmlns:p14="http://schemas.microsoft.com/office/powerpoint/2010/main" val="42174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5390" r="14551" b="47031"/>
          <a:stretch/>
        </p:blipFill>
        <p:spPr bwMode="auto">
          <a:xfrm>
            <a:off x="179512" y="1949669"/>
            <a:ext cx="8679543" cy="20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consider the accuracy of the rectangular approximation for the integral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cos </a:t>
            </a:r>
            <a:r>
              <a:rPr lang="en-US" i="1" dirty="0" smtClean="0"/>
              <a:t>x </a:t>
            </a:r>
            <a:r>
              <a:rPr lang="en-US" dirty="0" smtClean="0"/>
              <a:t>from </a:t>
            </a:r>
            <a:r>
              <a:rPr lang="en-US" i="1" dirty="0"/>
              <a:t>x </a:t>
            </a:r>
            <a:r>
              <a:rPr lang="en-US" dirty="0"/>
              <a:t>= 0 to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π/</a:t>
            </a:r>
            <a:r>
              <a:rPr lang="en-US" dirty="0"/>
              <a:t>2 by comparing the </a:t>
            </a:r>
            <a:r>
              <a:rPr lang="en-US" dirty="0" smtClean="0"/>
              <a:t>numerical results </a:t>
            </a:r>
            <a:r>
              <a:rPr lang="en-US" dirty="0"/>
              <a:t>shown in Table 11.1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 smtClean="0"/>
              <a:t>exact answer </a:t>
            </a:r>
            <a:r>
              <a:rPr lang="en-US" dirty="0"/>
              <a:t>of unity.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error decreases as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observed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dirty="0"/>
              <a:t> dependence of the error </a:t>
            </a:r>
            <a:r>
              <a:rPr lang="en-US" dirty="0" smtClean="0"/>
              <a:t>is consistent </a:t>
            </a:r>
            <a:r>
              <a:rPr lang="en-US" dirty="0"/>
              <a:t>with the analytical derivation of the </a:t>
            </a:r>
            <a:r>
              <a:rPr lang="en-US" i="1" dirty="0"/>
              <a:t>n </a:t>
            </a:r>
            <a:r>
              <a:rPr lang="en-US" dirty="0"/>
              <a:t>dependence of the </a:t>
            </a:r>
            <a:r>
              <a:rPr lang="en-US" dirty="0" smtClean="0"/>
              <a:t>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37500" r="16002" b="6250"/>
          <a:stretch/>
        </p:blipFill>
        <p:spPr bwMode="auto">
          <a:xfrm>
            <a:off x="179512" y="1481978"/>
            <a:ext cx="875211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4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rectangular and trapezoidal algorithms converge relatively slowly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are therefore </a:t>
            </a:r>
            <a:r>
              <a:rPr lang="en-US" dirty="0" smtClean="0"/>
              <a:t>not recommended </a:t>
            </a:r>
            <a:r>
              <a:rPr lang="en-US" dirty="0"/>
              <a:t>in general.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practice, Simpson’s rule is adequate for functions that are </a:t>
            </a:r>
            <a:r>
              <a:rPr lang="en-US" dirty="0" smtClean="0"/>
              <a:t>reasonably well </a:t>
            </a:r>
            <a:r>
              <a:rPr lang="en-US" dirty="0"/>
              <a:t>behaved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that is, functions that can be adequately represented by a polynomial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do we decide whether the our choices of n is large enough to provide accurate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is such </a:t>
            </a:r>
            <a:r>
              <a:rPr lang="en-US" dirty="0"/>
              <a:t>a function,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adopt the strategy of evaluating the area for a given number of </a:t>
            </a:r>
            <a:r>
              <a:rPr lang="en-US" dirty="0" smtClean="0"/>
              <a:t>intervals </a:t>
            </a:r>
            <a:r>
              <a:rPr lang="en-US" i="1" dirty="0" smtClean="0"/>
              <a:t>n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doubling the number of intervals and evaluating the area again.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two </a:t>
            </a:r>
            <a:r>
              <a:rPr lang="en-US" dirty="0" smtClean="0"/>
              <a:t>evaluations are </a:t>
            </a:r>
            <a:r>
              <a:rPr lang="en-US" dirty="0"/>
              <a:t>sufficiently close to one another, we stop. </a:t>
            </a:r>
            <a:endParaRPr lang="en-US" dirty="0" smtClean="0"/>
          </a:p>
          <a:p>
            <a:r>
              <a:rPr lang="en-US" dirty="0" smtClean="0"/>
              <a:t>Otherwise</a:t>
            </a:r>
            <a:r>
              <a:rPr lang="en-US" dirty="0"/>
              <a:t>, we again double </a:t>
            </a:r>
            <a:r>
              <a:rPr lang="en-US" i="1" dirty="0"/>
              <a:t>n </a:t>
            </a:r>
            <a:r>
              <a:rPr lang="en-US" dirty="0"/>
              <a:t>until we achieve </a:t>
            </a:r>
            <a:r>
              <a:rPr lang="en-US" dirty="0" smtClean="0"/>
              <a:t>the desired </a:t>
            </a:r>
            <a:r>
              <a:rPr lang="en-US" dirty="0"/>
              <a:t>accuracy.</a:t>
            </a:r>
          </a:p>
        </p:txBody>
      </p:sp>
    </p:spTree>
    <p:extLst>
      <p:ext uri="{BB962C8B-B14F-4D97-AF65-F5344CB8AC3E}">
        <p14:creationId xmlns:p14="http://schemas.microsoft.com/office/powerpoint/2010/main" val="37457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strategy will fail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not well behaved.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example of </a:t>
            </a:r>
            <a:r>
              <a:rPr lang="en-US" dirty="0" smtClean="0"/>
              <a:t>a poorly </a:t>
            </a:r>
            <a:r>
              <a:rPr lang="en-US" dirty="0"/>
              <a:t>behaved function is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3</a:t>
            </a:r>
            <a:r>
              <a:rPr lang="en-US" dirty="0"/>
              <a:t> at </a:t>
            </a:r>
            <a:r>
              <a:rPr lang="en-US" i="1" dirty="0"/>
              <a:t>x </a:t>
            </a:r>
            <a:r>
              <a:rPr lang="en-US" dirty="0"/>
              <a:t>= 0, 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diverges.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example </a:t>
            </a:r>
            <a:r>
              <a:rPr lang="en-US" dirty="0" smtClean="0"/>
              <a:t>where this </a:t>
            </a:r>
            <a:r>
              <a:rPr lang="en-US" dirty="0"/>
              <a:t>strategy might fail is when a limit of integration is equal to </a:t>
            </a:r>
            <a:r>
              <a:rPr lang="en-US" i="1" dirty="0"/>
              <a:t>±∞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 do we handle this type of problems?</a:t>
            </a:r>
          </a:p>
        </p:txBody>
      </p:sp>
    </p:spTree>
    <p:extLst>
      <p:ext uri="{BB962C8B-B14F-4D97-AF65-F5344CB8AC3E}">
        <p14:creationId xmlns:p14="http://schemas.microsoft.com/office/powerpoint/2010/main" val="32038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cases we can eliminate the problem by a change of variables.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integration is usually a routine task,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integration </a:t>
            </a:r>
            <a:r>
              <a:rPr lang="en-US" dirty="0" smtClean="0"/>
              <a:t>methods </a:t>
            </a:r>
            <a:r>
              <a:rPr lang="en-US" dirty="0"/>
              <a:t> </a:t>
            </a:r>
            <a:r>
              <a:rPr lang="en-US" dirty="0" smtClean="0"/>
              <a:t>discussed </a:t>
            </a:r>
            <a:r>
              <a:rPr lang="en-US" dirty="0"/>
              <a:t>in this section </a:t>
            </a:r>
            <a:r>
              <a:rPr lang="en-US" dirty="0" smtClean="0"/>
              <a:t>are implemented in </a:t>
            </a:r>
            <a:r>
              <a:rPr lang="en-US" dirty="0"/>
              <a:t>the Integral class in the </a:t>
            </a:r>
            <a:r>
              <a:rPr lang="en-US" dirty="0" smtClean="0"/>
              <a:t>numerical </a:t>
            </a:r>
            <a:r>
              <a:rPr lang="en-US" dirty="0"/>
              <a:t>package.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Method </a:t>
            </a:r>
            <a:r>
              <a:rPr lang="en-US" dirty="0" err="1"/>
              <a:t>Integral.ode</a:t>
            </a:r>
            <a:r>
              <a:rPr lang="en-US" dirty="0"/>
              <a:t> computes the integrals using an ODE solver </a:t>
            </a:r>
            <a:endParaRPr lang="en-US" dirty="0" smtClean="0"/>
          </a:p>
          <a:p>
            <a:pPr lvl="1"/>
            <a:r>
              <a:rPr lang="en-US" dirty="0" smtClean="0"/>
              <a:t>as discussed </a:t>
            </a:r>
            <a:r>
              <a:rPr lang="en-US" dirty="0"/>
              <a:t>in the following.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solver uses an adaptive step size to achieve the desired tolerance.</a:t>
            </a:r>
          </a:p>
        </p:txBody>
      </p:sp>
    </p:spTree>
    <p:extLst>
      <p:ext uri="{BB962C8B-B14F-4D97-AF65-F5344CB8AC3E}">
        <p14:creationId xmlns:p14="http://schemas.microsoft.com/office/powerpoint/2010/main" val="29941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0635" r="14502" b="36923"/>
          <a:stretch/>
        </p:blipFill>
        <p:spPr bwMode="auto">
          <a:xfrm>
            <a:off x="179512" y="1628800"/>
            <a:ext cx="8729436" cy="31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0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3095" r="14662" b="8929"/>
          <a:stretch/>
        </p:blipFill>
        <p:spPr bwMode="auto">
          <a:xfrm>
            <a:off x="0" y="620688"/>
            <a:ext cx="8665029" cy="57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4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11706" r="18901" b="28373"/>
          <a:stretch/>
        </p:blipFill>
        <p:spPr bwMode="auto">
          <a:xfrm>
            <a:off x="683568" y="856341"/>
            <a:ext cx="7968343" cy="43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0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algorithms in the Integral class are implemented using static methods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that they </a:t>
            </a:r>
            <a:r>
              <a:rPr lang="en-US" dirty="0" smtClean="0"/>
              <a:t>are easy </a:t>
            </a:r>
            <a:r>
              <a:rPr lang="en-US" dirty="0"/>
              <a:t>to invoke.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methods accept a </a:t>
            </a:r>
            <a:r>
              <a:rPr lang="en-US" i="1" dirty="0"/>
              <a:t>tolerance </a:t>
            </a:r>
            <a:r>
              <a:rPr lang="en-US" dirty="0"/>
              <a:t>parameter that allows the user to specify </a:t>
            </a:r>
            <a:r>
              <a:rPr lang="en-US" dirty="0" smtClean="0"/>
              <a:t>the acceptable </a:t>
            </a:r>
            <a:r>
              <a:rPr lang="en-US" dirty="0"/>
              <a:t>relative precision.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computers store floating point numbers using a fixed </a:t>
            </a:r>
            <a:r>
              <a:rPr lang="en-US" dirty="0" smtClean="0"/>
              <a:t>number of </a:t>
            </a:r>
            <a:r>
              <a:rPr lang="en-US" dirty="0"/>
              <a:t>decimal places,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use relative precision to determine the accuracy of the integration method.</a:t>
            </a:r>
          </a:p>
        </p:txBody>
      </p:sp>
    </p:spTree>
    <p:extLst>
      <p:ext uri="{BB962C8B-B14F-4D97-AF65-F5344CB8AC3E}">
        <p14:creationId xmlns:p14="http://schemas.microsoft.com/office/powerpoint/2010/main" val="18739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relative precision is meaningful 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if the result is different from zero.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result </a:t>
            </a:r>
            <a:r>
              <a:rPr lang="en-US" dirty="0" smtClean="0"/>
              <a:t>is zero</a:t>
            </a:r>
            <a:r>
              <a:rPr lang="en-US" dirty="0"/>
              <a:t>, the only possible check is for absolute precision.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66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Another way of evaluating one-dimensional integrals is to recast them as differential equations.</a:t>
            </a:r>
          </a:p>
          <a:p>
            <a:r>
              <a:rPr lang="en-US" dirty="0"/>
              <a:t>Consider an indefinite integral of the form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=∫</a:t>
            </a:r>
            <a:r>
              <a:rPr lang="en-US" i="1" baseline="30000" dirty="0" err="1" smtClean="0"/>
              <a:t>x</a:t>
            </a:r>
            <a:r>
              <a:rPr lang="en-US" i="1" baseline="-25000" dirty="0" err="1" smtClean="0"/>
              <a:t>a</a:t>
            </a:r>
            <a:r>
              <a:rPr lang="en-US" i="1" dirty="0" err="1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 </a:t>
            </a:r>
            <a:r>
              <a:rPr lang="en-US" i="1" dirty="0" err="1"/>
              <a:t>dt</a:t>
            </a:r>
            <a:r>
              <a:rPr lang="en-US" i="1" dirty="0" smtClean="0"/>
              <a:t>, (9)</a:t>
            </a:r>
          </a:p>
          <a:p>
            <a:r>
              <a:rPr lang="en-US" dirty="0"/>
              <a:t>where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0.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differentiate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with respect to </a:t>
            </a:r>
            <a:r>
              <a:rPr lang="en-US" i="1" dirty="0"/>
              <a:t>x</a:t>
            </a:r>
            <a:r>
              <a:rPr lang="en-US" dirty="0"/>
              <a:t>, we obtain the first-order </a:t>
            </a:r>
            <a:r>
              <a:rPr lang="en-US" dirty="0" smtClean="0"/>
              <a:t>differential equation</a:t>
            </a:r>
            <a:r>
              <a:rPr lang="en-US" dirty="0"/>
              <a:t>:</a:t>
            </a:r>
          </a:p>
          <a:p>
            <a:r>
              <a:rPr lang="en-US" i="1" dirty="0" err="1" smtClean="0"/>
              <a:t>dF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)/</a:t>
            </a:r>
            <a:r>
              <a:rPr lang="en-US" i="1" dirty="0" smtClean="0"/>
              <a:t>dx</a:t>
            </a:r>
            <a:r>
              <a:rPr lang="en-US" dirty="0" smtClean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. </a:t>
            </a:r>
            <a:r>
              <a:rPr lang="en-US" dirty="0" smtClean="0"/>
              <a:t>(10) with </a:t>
            </a:r>
            <a:r>
              <a:rPr lang="en-US" dirty="0"/>
              <a:t>the boundary </a:t>
            </a:r>
            <a:r>
              <a:rPr lang="en-US" dirty="0" smtClean="0"/>
              <a:t>condition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/>
              <a:t>) = 0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known, </a:t>
            </a:r>
            <a:r>
              <a:rPr lang="en-US" dirty="0" smtClean="0"/>
              <a:t>(10</a:t>
            </a:r>
            <a:r>
              <a:rPr lang="en-US" dirty="0"/>
              <a:t>) can be solved for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using the numerical </a:t>
            </a:r>
            <a:r>
              <a:rPr lang="en-US" dirty="0" smtClean="0"/>
              <a:t>algorithms 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we introduced earlier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obtaining the numerical solutions of first-order differential equations.</a:t>
            </a:r>
          </a:p>
        </p:txBody>
      </p:sp>
    </p:spTree>
    <p:extLst>
      <p:ext uri="{BB962C8B-B14F-4D97-AF65-F5344CB8AC3E}">
        <p14:creationId xmlns:p14="http://schemas.microsoft.com/office/powerpoint/2010/main" val="111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the methods for solving ordinary differential equations and evaluating </a:t>
            </a:r>
            <a:r>
              <a:rPr lang="en-US" dirty="0" smtClean="0"/>
              <a:t>numerical integrals </a:t>
            </a:r>
            <a:r>
              <a:rPr lang="en-US" dirty="0"/>
              <a:t>are not equivalent.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we cannot use Simpson’s rule to obtain the </a:t>
            </a:r>
            <a:r>
              <a:rPr lang="en-US" dirty="0" smtClean="0"/>
              <a:t>numerical solution </a:t>
            </a:r>
            <a:r>
              <a:rPr lang="en-US" dirty="0"/>
              <a:t>of an differential equation of the form </a:t>
            </a:r>
            <a:r>
              <a:rPr lang="en-US" i="1" dirty="0" err="1"/>
              <a:t>dy</a:t>
            </a:r>
            <a:r>
              <a:rPr lang="en-US" i="1" dirty="0"/>
              <a:t>/dx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050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Simpson’s rule fails (or is slowly convergent)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function has regions of rapid change. </a:t>
            </a:r>
            <a:endParaRPr lang="en-US" dirty="0" smtClean="0"/>
          </a:p>
          <a:p>
            <a:r>
              <a:rPr lang="en-US" dirty="0" smtClean="0"/>
              <a:t>In this case</a:t>
            </a:r>
            <a:r>
              <a:rPr lang="en-US" dirty="0"/>
              <a:t>, an adaptive step-size ODE algorithm is usually effective.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RK45MultiStep solver </a:t>
            </a:r>
            <a:r>
              <a:rPr lang="en-US" dirty="0" smtClean="0"/>
              <a:t>adapts the </a:t>
            </a:r>
            <a:r>
              <a:rPr lang="en-US" dirty="0"/>
              <a:t>integration step to the behavior of the integrand and allows the user to set the tolerance.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5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computers become more </a:t>
            </a:r>
            <a:r>
              <a:rPr lang="en-US" dirty="0" smtClean="0"/>
              <a:t>powerful</a:t>
            </a:r>
          </a:p>
          <a:p>
            <a:r>
              <a:rPr lang="en-US" dirty="0" smtClean="0"/>
              <a:t>and </a:t>
            </a:r>
            <a:r>
              <a:rPr lang="en-US" dirty="0"/>
              <a:t>software to perform mathematical operations </a:t>
            </a:r>
            <a:r>
              <a:rPr lang="en-US" dirty="0" smtClean="0"/>
              <a:t>and numerical </a:t>
            </a:r>
            <a:r>
              <a:rPr lang="en-US" dirty="0"/>
              <a:t>analysis becomes more prevalent,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a strong temptation to use </a:t>
            </a:r>
            <a:r>
              <a:rPr lang="en-US" dirty="0" smtClean="0"/>
              <a:t>libraries by </a:t>
            </a:r>
            <a:r>
              <a:rPr lang="en-US" dirty="0"/>
              <a:t>others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use is appropriate because usually these libraries are well written,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17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there is no reason why a user should re-invent them.</a:t>
            </a:r>
          </a:p>
          <a:p>
            <a:r>
              <a:rPr lang="en-US" dirty="0"/>
              <a:t>However, the downside is that users do not always know or care what the libraries are doing and sometimes can obtain puzzling or even incorrect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Simple Monte Carlo Evaluation of Integrals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now explore a much different method of estimating integrals. </a:t>
            </a:r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/>
              <a:t>the following </a:t>
            </a:r>
            <a:r>
              <a:rPr lang="en-US" dirty="0" smtClean="0"/>
              <a:t>example. </a:t>
            </a:r>
          </a:p>
          <a:p>
            <a:r>
              <a:rPr lang="en-US" dirty="0" smtClean="0"/>
              <a:t>Suppose </a:t>
            </a:r>
            <a:r>
              <a:rPr lang="en-US" dirty="0"/>
              <a:t>an irregularly shaped pond is in a field of known area </a:t>
            </a:r>
            <a:r>
              <a:rPr lang="en-US" i="1" dirty="0"/>
              <a:t>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area of the pond can </a:t>
            </a:r>
            <a:r>
              <a:rPr lang="en-US" dirty="0" smtClean="0"/>
              <a:t>be estimated </a:t>
            </a:r>
            <a:r>
              <a:rPr lang="en-US" dirty="0"/>
              <a:t>by throwing stones so that they land at random within the boundary of the field </a:t>
            </a:r>
            <a:endParaRPr lang="en-US" dirty="0" smtClean="0"/>
          </a:p>
          <a:p>
            <a:r>
              <a:rPr lang="en-US" dirty="0" smtClean="0"/>
              <a:t>And counting </a:t>
            </a:r>
            <a:r>
              <a:rPr lang="en-US" dirty="0"/>
              <a:t>the number of splashes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occur when a stone lands in a pond.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4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of the pond is approximately the area of the field times the fraction of stones that make a splash. </a:t>
            </a:r>
          </a:p>
          <a:p>
            <a:r>
              <a:rPr lang="en-US" dirty="0"/>
              <a:t>This simple procedure is an example of a </a:t>
            </a:r>
            <a:r>
              <a:rPr lang="en-US" i="1" dirty="0"/>
              <a:t>Monte Carlo </a:t>
            </a:r>
            <a:r>
              <a:rPr lang="en-US" dirty="0"/>
              <a:t>method.</a:t>
            </a:r>
          </a:p>
        </p:txBody>
      </p:sp>
    </p:spTree>
    <p:extLst>
      <p:ext uri="{BB962C8B-B14F-4D97-AF65-F5344CB8AC3E}">
        <p14:creationId xmlns:p14="http://schemas.microsoft.com/office/powerpoint/2010/main" val="34371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and disadvantages?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375476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be more specific, imagine a rectangle of height </a:t>
            </a:r>
            <a:r>
              <a:rPr lang="en-US" i="1" dirty="0"/>
              <a:t>h</a:t>
            </a:r>
            <a:r>
              <a:rPr lang="en-US" dirty="0"/>
              <a:t>, width </a:t>
            </a:r>
            <a:r>
              <a:rPr lang="en-US" i="1" dirty="0"/>
              <a:t>b − a</a:t>
            </a:r>
            <a:r>
              <a:rPr lang="en-US" dirty="0"/>
              <a:t>, and area 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b − 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Such that </a:t>
            </a:r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within the boundaries of the rectangle 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Compute </a:t>
            </a:r>
            <a:r>
              <a:rPr lang="en-US" i="1" dirty="0" smtClean="0"/>
              <a:t>n </a:t>
            </a:r>
            <a:r>
              <a:rPr lang="en-US" dirty="0" smtClean="0"/>
              <a:t>pairs </a:t>
            </a:r>
            <a:r>
              <a:rPr lang="en-US" dirty="0"/>
              <a:t>of random numbers </a:t>
            </a:r>
            <a:r>
              <a:rPr lang="en-US" i="1" dirty="0"/>
              <a:t>xi </a:t>
            </a:r>
            <a:r>
              <a:rPr lang="en-US" dirty="0"/>
              <a:t>and </a:t>
            </a:r>
            <a:r>
              <a:rPr lang="en-US" i="1" dirty="0" err="1"/>
              <a:t>yi</a:t>
            </a:r>
            <a:r>
              <a:rPr lang="en-US" i="1" dirty="0"/>
              <a:t> </a:t>
            </a:r>
            <a:r>
              <a:rPr lang="en-US" dirty="0"/>
              <a:t>with </a:t>
            </a:r>
            <a:r>
              <a:rPr lang="en-US" i="1" dirty="0"/>
              <a:t>a ≤ xi ≤ b </a:t>
            </a:r>
            <a:r>
              <a:rPr lang="en-US" dirty="0"/>
              <a:t>and 0 </a:t>
            </a:r>
            <a:r>
              <a:rPr lang="en-US" i="1" dirty="0"/>
              <a:t>≤ </a:t>
            </a:r>
            <a:r>
              <a:rPr lang="en-US" i="1" dirty="0" err="1"/>
              <a:t>yi</a:t>
            </a:r>
            <a:r>
              <a:rPr lang="en-US" i="1" dirty="0"/>
              <a:t> ≤ h</a:t>
            </a:r>
            <a:r>
              <a:rPr lang="en-US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2222" r="16224" b="19807"/>
          <a:stretch/>
        </p:blipFill>
        <p:spPr bwMode="auto">
          <a:xfrm>
            <a:off x="3707904" y="1986377"/>
            <a:ext cx="5328592" cy="25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1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fraction of points </a:t>
            </a:r>
            <a:r>
              <a:rPr lang="en-US" i="1" dirty="0"/>
              <a:t>xi, </a:t>
            </a:r>
            <a:r>
              <a:rPr lang="en-US" i="1" dirty="0" err="1" smtClean="0"/>
              <a:t>yi</a:t>
            </a:r>
            <a:r>
              <a:rPr lang="en-US" i="1" dirty="0"/>
              <a:t> </a:t>
            </a:r>
            <a:r>
              <a:rPr lang="en-US" dirty="0" smtClean="0"/>
              <a:t>that </a:t>
            </a:r>
            <a:r>
              <a:rPr lang="en-US" dirty="0"/>
              <a:t>satisfy the condition </a:t>
            </a:r>
            <a:r>
              <a:rPr lang="en-US" i="1" dirty="0" err="1"/>
              <a:t>yi</a:t>
            </a:r>
            <a:r>
              <a:rPr lang="en-US" i="1" dirty="0"/>
              <a:t> ≤ 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 is an estimate of the ratio of the integral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to the </a:t>
            </a:r>
            <a:r>
              <a:rPr lang="en-US" dirty="0" smtClean="0"/>
              <a:t>area of </a:t>
            </a:r>
            <a:r>
              <a:rPr lang="en-US" dirty="0"/>
              <a:t>the rectangle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Hence</a:t>
            </a:r>
            <a:r>
              <a:rPr lang="en-US" dirty="0"/>
              <a:t>, the estimate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i="1" dirty="0"/>
              <a:t>hit or miss </a:t>
            </a:r>
            <a:r>
              <a:rPr lang="en-US" dirty="0"/>
              <a:t>method is given </a:t>
            </a:r>
            <a:r>
              <a:rPr lang="en-US" dirty="0" smtClean="0"/>
              <a:t>by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err="1" smtClean="0"/>
              <a:t>An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/n, </a:t>
            </a:r>
            <a:r>
              <a:rPr lang="en-US" dirty="0"/>
              <a:t>(hit or miss method) </a:t>
            </a:r>
            <a:r>
              <a:rPr lang="en-US" dirty="0" smtClean="0"/>
              <a:t>(13)</a:t>
            </a:r>
          </a:p>
          <a:p>
            <a:r>
              <a:rPr lang="en-US" dirty="0"/>
              <a:t>where </a:t>
            </a:r>
            <a:r>
              <a:rPr lang="en-US" i="1" dirty="0"/>
              <a:t>ns </a:t>
            </a:r>
            <a:r>
              <a:rPr lang="en-US" dirty="0"/>
              <a:t>is the number of points below the curve or “splashes,”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i="1" dirty="0"/>
              <a:t>n </a:t>
            </a:r>
            <a:r>
              <a:rPr lang="en-US" dirty="0"/>
              <a:t>is the total number </a:t>
            </a:r>
            <a:r>
              <a:rPr lang="en-US" dirty="0" smtClean="0"/>
              <a:t>of points.</a:t>
            </a:r>
          </a:p>
          <a:p>
            <a:r>
              <a:rPr lang="en-US" dirty="0" smtClean="0"/>
              <a:t>Any other methods to apply random processes to compute integrations?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number of points chosen at random in </a:t>
            </a:r>
            <a:r>
              <a:rPr lang="en-US" dirty="0" smtClean="0"/>
              <a:t>(13</a:t>
            </a:r>
            <a:r>
              <a:rPr lang="en-US" dirty="0"/>
              <a:t>) should not be confused with </a:t>
            </a:r>
            <a:r>
              <a:rPr lang="en-US" dirty="0" smtClean="0"/>
              <a:t>the number </a:t>
            </a:r>
            <a:r>
              <a:rPr lang="en-US" dirty="0"/>
              <a:t>of intervals used in the numerical methods discussed in </a:t>
            </a:r>
            <a:r>
              <a:rPr lang="en-US" dirty="0" smtClean="0"/>
              <a:t>Section 1.</a:t>
            </a:r>
          </a:p>
          <a:p>
            <a:r>
              <a:rPr lang="en-US" dirty="0"/>
              <a:t>Another Monte Carlo integration method is based on a mean-value theorem of integral calculus,</a:t>
            </a:r>
          </a:p>
          <a:p>
            <a:pPr lvl="1"/>
            <a:r>
              <a:rPr lang="en-US" dirty="0"/>
              <a:t>which states that the definite integral (11.1) is determined by the average value of the </a:t>
            </a:r>
            <a:r>
              <a:rPr lang="en-US" dirty="0" smtClean="0"/>
              <a:t>integrand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in the range </a:t>
            </a:r>
            <a:r>
              <a:rPr lang="en-US" i="1" dirty="0"/>
              <a:t>a ≤ x ≤ </a:t>
            </a:r>
            <a:r>
              <a:rPr lang="en-US" i="1" dirty="0" smtClean="0"/>
              <a:t>b</a:t>
            </a:r>
            <a:r>
              <a:rPr lang="en-US" dirty="0" smtClean="0"/>
              <a:t>: </a:t>
            </a:r>
            <a:r>
              <a:rPr lang="en-US" i="1" dirty="0" smtClean="0"/>
              <a:t>F </a:t>
            </a:r>
            <a:r>
              <a:rPr lang="en-US" dirty="0" smtClean="0"/>
              <a:t>=∫</a:t>
            </a:r>
            <a:r>
              <a:rPr lang="en-US" altLang="zh-CN" baseline="-25000" dirty="0" smtClean="0"/>
              <a:t>a</a:t>
            </a:r>
            <a:r>
              <a:rPr lang="en-US" altLang="zh-CN" baseline="30000" dirty="0" smtClean="0"/>
              <a:t>b</a:t>
            </a:r>
            <a:r>
              <a:rPr lang="en-US" altLang="zh-CN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dx </a:t>
            </a:r>
            <a:r>
              <a:rPr lang="en-US" dirty="0"/>
              <a:t>= (</a:t>
            </a:r>
            <a:r>
              <a:rPr lang="en-US" i="1" dirty="0"/>
              <a:t>b − a</a:t>
            </a:r>
            <a:r>
              <a:rPr lang="en-US" dirty="0"/>
              <a:t>)</a:t>
            </a:r>
            <a:r>
              <a:rPr lang="en-US" i="1" dirty="0"/>
              <a:t>⟨f⟩. </a:t>
            </a:r>
            <a:r>
              <a:rPr lang="en-US" dirty="0" smtClean="0"/>
              <a:t>(14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97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determine </a:t>
            </a:r>
            <a:r>
              <a:rPr lang="en-US" i="1" dirty="0"/>
              <a:t>⟨f⟩</a:t>
            </a:r>
            <a:r>
              <a:rPr lang="en-US" dirty="0"/>
              <a:t>, we choose the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at random instead of at regular intervals and </a:t>
            </a:r>
            <a:r>
              <a:rPr lang="en-US" i="1" dirty="0"/>
              <a:t>sample </a:t>
            </a:r>
            <a:r>
              <a:rPr lang="en-US" dirty="0"/>
              <a:t>the </a:t>
            </a:r>
            <a:r>
              <a:rPr lang="en-US" dirty="0" smtClean="0"/>
              <a:t>values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one-dimensional </a:t>
            </a:r>
            <a:r>
              <a:rPr lang="en-US" dirty="0" smtClean="0"/>
              <a:t>integral, </a:t>
            </a:r>
          </a:p>
          <a:p>
            <a:r>
              <a:rPr lang="en-US" dirty="0" smtClean="0"/>
              <a:t>the </a:t>
            </a:r>
            <a:r>
              <a:rPr lang="en-US" dirty="0"/>
              <a:t>estimate </a:t>
            </a:r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/>
              <a:t>of the integral in the </a:t>
            </a:r>
            <a:r>
              <a:rPr lang="en-US" i="1" dirty="0" smtClean="0"/>
              <a:t>sample mean </a:t>
            </a:r>
            <a:r>
              <a:rPr lang="en-US" dirty="0"/>
              <a:t>method is given </a:t>
            </a:r>
            <a:r>
              <a:rPr lang="en-US" dirty="0" smtClean="0"/>
              <a:t>by </a:t>
            </a:r>
            <a:r>
              <a:rPr lang="en-US" i="1" dirty="0" err="1" smtClean="0"/>
              <a:t>Fn</a:t>
            </a:r>
            <a:r>
              <a:rPr lang="en-US" i="1" dirty="0" smtClean="0"/>
              <a:t> </a:t>
            </a:r>
            <a:r>
              <a:rPr lang="en-US" dirty="0"/>
              <a:t>= (</a:t>
            </a:r>
            <a:r>
              <a:rPr lang="en-US" i="1" dirty="0"/>
              <a:t>b − </a:t>
            </a:r>
            <a:r>
              <a:rPr lang="en-US" i="1" dirty="0" smtClean="0"/>
              <a:t>a</a:t>
            </a:r>
            <a:r>
              <a:rPr lang="en-US" dirty="0" smtClean="0"/>
              <a:t>)  1/</a:t>
            </a:r>
            <a:r>
              <a:rPr lang="en-US" i="1" dirty="0" smtClean="0"/>
              <a:t>n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l-GR" dirty="0" smtClean="0"/>
              <a:t>Σ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xi</a:t>
            </a:r>
            <a:r>
              <a:rPr lang="en-US" dirty="0"/>
              <a:t>) </a:t>
            </a:r>
            <a:r>
              <a:rPr lang="en-US" i="1" dirty="0"/>
              <a:t>≈ </a:t>
            </a:r>
            <a:r>
              <a:rPr lang="en-US" dirty="0"/>
              <a:t>(</a:t>
            </a:r>
            <a:r>
              <a:rPr lang="en-US" i="1" dirty="0"/>
              <a:t>b − a</a:t>
            </a:r>
            <a:r>
              <a:rPr lang="en-US" dirty="0"/>
              <a:t>)</a:t>
            </a:r>
            <a:r>
              <a:rPr lang="en-US" i="1" dirty="0"/>
              <a:t>⟨f</a:t>
            </a:r>
            <a:r>
              <a:rPr lang="en-US" i="1" dirty="0" smtClean="0"/>
              <a:t>⟩. </a:t>
            </a:r>
            <a:r>
              <a:rPr lang="en-US" i="1" dirty="0" err="1" smtClean="0"/>
              <a:t>i</a:t>
            </a:r>
            <a:r>
              <a:rPr lang="en-US" dirty="0" smtClean="0"/>
              <a:t>=1…n, </a:t>
            </a:r>
            <a:r>
              <a:rPr lang="en-US" dirty="0"/>
              <a:t>(sample mean method) </a:t>
            </a:r>
            <a:r>
              <a:rPr lang="en-US" dirty="0" smtClean="0"/>
              <a:t>(15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85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xi </a:t>
            </a:r>
            <a:r>
              <a:rPr lang="en-US" dirty="0"/>
              <a:t>are random numbers distributed uniformly in the interval </a:t>
            </a:r>
            <a:r>
              <a:rPr lang="en-US" i="1" dirty="0"/>
              <a:t>a ≤ xi ≤ b</a:t>
            </a:r>
            <a:r>
              <a:rPr lang="en-US" dirty="0"/>
              <a:t>, and </a:t>
            </a:r>
            <a:r>
              <a:rPr lang="en-US" i="1" dirty="0"/>
              <a:t>n </a:t>
            </a:r>
            <a:r>
              <a:rPr lang="en-US" dirty="0"/>
              <a:t>is the </a:t>
            </a:r>
            <a:r>
              <a:rPr lang="en-US" dirty="0" smtClean="0"/>
              <a:t>number of </a:t>
            </a:r>
            <a:r>
              <a:rPr lang="en-US" dirty="0"/>
              <a:t>samples</a:t>
            </a:r>
            <a:r>
              <a:rPr lang="en-US" dirty="0" smtClean="0"/>
              <a:t>.</a:t>
            </a:r>
          </a:p>
          <a:p>
            <a:r>
              <a:rPr lang="en-US" dirty="0"/>
              <a:t>Note that the forms of </a:t>
            </a:r>
            <a:r>
              <a:rPr lang="en-US" dirty="0" smtClean="0"/>
              <a:t>(3</a:t>
            </a:r>
            <a:r>
              <a:rPr lang="en-US" dirty="0"/>
              <a:t>) and </a:t>
            </a:r>
            <a:r>
              <a:rPr lang="en-US" dirty="0" smtClean="0"/>
              <a:t>(15</a:t>
            </a:r>
            <a:r>
              <a:rPr lang="en-US" dirty="0"/>
              <a:t>) are formally identical except that the </a:t>
            </a:r>
            <a:r>
              <a:rPr lang="en-US" i="1" dirty="0" smtClean="0"/>
              <a:t>n </a:t>
            </a:r>
            <a:r>
              <a:rPr lang="en-US" dirty="0" smtClean="0"/>
              <a:t>points </a:t>
            </a:r>
            <a:r>
              <a:rPr lang="en-US" dirty="0"/>
              <a:t>are chosen with equal spacing in </a:t>
            </a:r>
            <a:r>
              <a:rPr lang="en-US" dirty="0" smtClean="0"/>
              <a:t>(3</a:t>
            </a:r>
            <a:r>
              <a:rPr lang="en-US" dirty="0"/>
              <a:t>) and with random spacing in </a:t>
            </a:r>
            <a:r>
              <a:rPr lang="en-US" dirty="0" smtClean="0"/>
              <a:t>(15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will </a:t>
            </a:r>
            <a:r>
              <a:rPr lang="en-US" dirty="0" smtClean="0"/>
              <a:t>find that </a:t>
            </a:r>
            <a:r>
              <a:rPr lang="en-US" dirty="0"/>
              <a:t>for low dimensional integrals </a:t>
            </a:r>
            <a:r>
              <a:rPr lang="en-US" dirty="0" smtClean="0"/>
              <a:t>(3</a:t>
            </a:r>
            <a:r>
              <a:rPr lang="en-US" dirty="0"/>
              <a:t>) is more accurate, but for higher dimensional </a:t>
            </a:r>
            <a:r>
              <a:rPr lang="en-US" dirty="0" smtClean="0"/>
              <a:t>integrals (15</a:t>
            </a:r>
            <a:r>
              <a:rPr lang="en-US" dirty="0"/>
              <a:t>) does better.</a:t>
            </a:r>
          </a:p>
        </p:txBody>
      </p:sp>
    </p:spTree>
    <p:extLst>
      <p:ext uri="{BB962C8B-B14F-4D97-AF65-F5344CB8AC3E}">
        <p14:creationId xmlns:p14="http://schemas.microsoft.com/office/powerpoint/2010/main" val="11273095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simple program that implements the hit or miss method is given in Listing </a:t>
            </a:r>
            <a:r>
              <a:rPr lang="en-US" dirty="0" smtClean="0"/>
              <a:t>4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Note the use </a:t>
            </a:r>
            <a:r>
              <a:rPr lang="en-US" dirty="0"/>
              <a:t>of the Random class and the methods </a:t>
            </a:r>
            <a:r>
              <a:rPr lang="en-US" dirty="0" err="1"/>
              <a:t>setSeed</a:t>
            </a:r>
            <a:r>
              <a:rPr lang="en-US" dirty="0"/>
              <a:t> and </a:t>
            </a:r>
            <a:r>
              <a:rPr lang="en-US" dirty="0" err="1"/>
              <a:t>nextDouble</a:t>
            </a:r>
            <a:r>
              <a:rPr lang="en-US" dirty="0"/>
              <a:t>().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primary reason that it is desirable to specify the seed </a:t>
            </a:r>
            <a:endParaRPr lang="en-US" dirty="0" smtClean="0"/>
          </a:p>
          <a:p>
            <a:pPr lvl="1"/>
            <a:r>
              <a:rPr lang="en-US" dirty="0" smtClean="0"/>
              <a:t>rather </a:t>
            </a:r>
            <a:r>
              <a:rPr lang="en-US" dirty="0"/>
              <a:t>than to choose it more or </a:t>
            </a:r>
            <a:r>
              <a:rPr lang="en-US" dirty="0" smtClean="0"/>
              <a:t>less at </a:t>
            </a:r>
            <a:r>
              <a:rPr lang="en-US" dirty="0"/>
              <a:t>random from the time (as is done by </a:t>
            </a:r>
            <a:r>
              <a:rPr lang="en-US" dirty="0" err="1"/>
              <a:t>Math.random</a:t>
            </a:r>
            <a:r>
              <a:rPr lang="en-US" dirty="0"/>
              <a:t>())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that it is convenient to use the </a:t>
            </a:r>
            <a:r>
              <a:rPr lang="en-US" dirty="0" smtClean="0"/>
              <a:t>same random </a:t>
            </a:r>
            <a:r>
              <a:rPr lang="en-US" dirty="0"/>
              <a:t>number sequence when testing a Monte Carlo program.</a:t>
            </a:r>
          </a:p>
        </p:txBody>
      </p:sp>
    </p:spTree>
    <p:extLst>
      <p:ext uri="{BB962C8B-B14F-4D97-AF65-F5344CB8AC3E}">
        <p14:creationId xmlns:p14="http://schemas.microsoft.com/office/powerpoint/2010/main" val="1360596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your program gives </a:t>
            </a:r>
            <a:r>
              <a:rPr lang="en-US" dirty="0" smtClean="0"/>
              <a:t>a strange </a:t>
            </a:r>
            <a:r>
              <a:rPr lang="en-US" dirty="0"/>
              <a:t>result for a particular run.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find an error in the program, we can use the same </a:t>
            </a:r>
            <a:r>
              <a:rPr lang="en-US" dirty="0" smtClean="0"/>
              <a:t>random number </a:t>
            </a:r>
            <a:r>
              <a:rPr lang="en-US" dirty="0"/>
              <a:t>sequence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test whether our program changes make any difference.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reason </a:t>
            </a:r>
            <a:r>
              <a:rPr lang="en-US" dirty="0" smtClean="0"/>
              <a:t>for specifying </a:t>
            </a:r>
            <a:r>
              <a:rPr lang="en-US" dirty="0"/>
              <a:t>the seed is </a:t>
            </a: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dirty="0"/>
              <a:t>that other users can reproduce your results.</a:t>
            </a:r>
          </a:p>
        </p:txBody>
      </p:sp>
    </p:spTree>
    <p:extLst>
      <p:ext uri="{BB962C8B-B14F-4D97-AF65-F5344CB8AC3E}">
        <p14:creationId xmlns:p14="http://schemas.microsoft.com/office/powerpoint/2010/main" val="16905888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Listing 11.4: </a:t>
            </a:r>
            <a:r>
              <a:rPr lang="en-US" dirty="0" err="1"/>
              <a:t>MonteCarloEstimatorApp</a:t>
            </a:r>
            <a:r>
              <a:rPr lang="en-US" dirty="0"/>
              <a:t> displays the estimate of the integral for the number </a:t>
            </a:r>
            <a:r>
              <a:rPr lang="en-US" dirty="0" smtClean="0"/>
              <a:t>of samples </a:t>
            </a:r>
            <a:r>
              <a:rPr lang="en-US" dirty="0"/>
              <a:t>equal to 2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r>
              <a:rPr lang="en-US" b="1" dirty="0"/>
              <a:t>package </a:t>
            </a:r>
            <a:r>
              <a:rPr lang="en-US" dirty="0" smtClean="0"/>
              <a:t>org.opensourcephysics.sip.ch11;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294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t="14683" r="15666" b="15577"/>
          <a:stretch/>
        </p:blipFill>
        <p:spPr bwMode="auto">
          <a:xfrm>
            <a:off x="0" y="620688"/>
            <a:ext cx="8418286" cy="51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300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4" t="18224" r="978" b="7966"/>
          <a:stretch/>
        </p:blipFill>
        <p:spPr bwMode="auto">
          <a:xfrm>
            <a:off x="3674" y="1052737"/>
            <a:ext cx="8983575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3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disadvantage of the random walk method is that it requires many walkers to obtain </a:t>
            </a:r>
            <a:r>
              <a:rPr lang="en-US" dirty="0" smtClean="0"/>
              <a:t>a good </a:t>
            </a:r>
            <a:r>
              <a:rPr lang="en-US" dirty="0"/>
              <a:t>estimate of the potential at each site.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if the potential is needed at only a </a:t>
            </a:r>
            <a:r>
              <a:rPr lang="en-US" dirty="0" smtClean="0"/>
              <a:t>small number </a:t>
            </a:r>
            <a:r>
              <a:rPr lang="en-US" dirty="0"/>
              <a:t>of sites, then the random walk method might be more appropriate than the </a:t>
            </a:r>
            <a:r>
              <a:rPr lang="en-US" dirty="0" smtClean="0"/>
              <a:t>relaxation method </a:t>
            </a:r>
            <a:r>
              <a:rPr lang="en-US" dirty="0"/>
              <a:t>which requires the potential to be computed at all points within the region.</a:t>
            </a:r>
          </a:p>
        </p:txBody>
      </p:sp>
    </p:spTree>
    <p:extLst>
      <p:ext uri="{BB962C8B-B14F-4D97-AF65-F5344CB8AC3E}">
        <p14:creationId xmlns:p14="http://schemas.microsoft.com/office/powerpoint/2010/main" val="38790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public </a:t>
            </a:r>
            <a:r>
              <a:rPr lang="en-US" b="1" dirty="0" smtClean="0"/>
              <a:t>static </a:t>
            </a:r>
            <a:r>
              <a:rPr lang="en-US" b="1" dirty="0"/>
              <a:t>void </a:t>
            </a:r>
            <a:r>
              <a:rPr lang="en-US" dirty="0"/>
              <a:t>main ( </a:t>
            </a:r>
            <a:r>
              <a:rPr lang="en-US" dirty="0" smtClean="0"/>
              <a:t>String </a:t>
            </a:r>
            <a:r>
              <a:rPr lang="en-US" dirty="0"/>
              <a:t>[ ] </a:t>
            </a:r>
            <a:r>
              <a:rPr lang="en-US" dirty="0" err="1"/>
              <a:t>args</a:t>
            </a:r>
            <a:r>
              <a:rPr lang="en-US" dirty="0"/>
              <a:t> ) </a:t>
            </a:r>
            <a:r>
              <a:rPr lang="en-US" i="1" dirty="0" smtClean="0"/>
              <a:t>{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SimulationControl.createApp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new </a:t>
            </a:r>
            <a:r>
              <a:rPr lang="en-US" dirty="0" err="1"/>
              <a:t>MonteCarloEstimatorApp</a:t>
            </a:r>
            <a:r>
              <a:rPr lang="en-US" dirty="0"/>
              <a:t> ( ) ) 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451231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Multidimensional Integrals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problems in physics involve averaging over many variables.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suppose we </a:t>
            </a:r>
            <a:r>
              <a:rPr lang="en-US" dirty="0" smtClean="0"/>
              <a:t>know the </a:t>
            </a:r>
            <a:r>
              <a:rPr lang="en-US" dirty="0"/>
              <a:t>position and velocity dependence of the total energy of ten interacting particles. </a:t>
            </a:r>
            <a:endParaRPr lang="en-US" dirty="0" smtClean="0"/>
          </a:p>
          <a:p>
            <a:r>
              <a:rPr lang="en-US" dirty="0" smtClean="0"/>
              <a:t>In three dimensions,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each particle has three velocity components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three position components.</a:t>
            </a:r>
          </a:p>
        </p:txBody>
      </p:sp>
    </p:spTree>
    <p:extLst>
      <p:ext uri="{BB962C8B-B14F-4D97-AF65-F5344CB8AC3E}">
        <p14:creationId xmlns:p14="http://schemas.microsoft.com/office/powerpoint/2010/main" val="24016014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Hence the </a:t>
            </a:r>
            <a:r>
              <a:rPr lang="en-US" dirty="0"/>
              <a:t>total energy is a function of 60 variables,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 calculation of the average energy per </a:t>
            </a:r>
            <a:r>
              <a:rPr lang="en-US" dirty="0" smtClean="0"/>
              <a:t>particle involves </a:t>
            </a:r>
            <a:r>
              <a:rPr lang="en-US" dirty="0"/>
              <a:t>computing a </a:t>
            </a:r>
            <a:r>
              <a:rPr lang="en-US" i="1" dirty="0"/>
              <a:t>d </a:t>
            </a:r>
            <a:r>
              <a:rPr lang="en-US" dirty="0"/>
              <a:t>= 60 dimensional integral.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accurately, the total energy is a </a:t>
            </a:r>
            <a:r>
              <a:rPr lang="en-US" dirty="0" smtClean="0"/>
              <a:t>function of </a:t>
            </a:r>
            <a:r>
              <a:rPr lang="en-US" dirty="0"/>
              <a:t>60 </a:t>
            </a:r>
            <a:r>
              <a:rPr lang="en-US" i="1" dirty="0"/>
              <a:t>− </a:t>
            </a:r>
            <a:r>
              <a:rPr lang="en-US" dirty="0"/>
              <a:t>6 = 54 variables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we use center of mass and relative coordinates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916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divide </a:t>
            </a:r>
            <a:r>
              <a:rPr lang="en-US" dirty="0" smtClean="0"/>
              <a:t>each coordinate </a:t>
            </a:r>
            <a:r>
              <a:rPr lang="en-US" dirty="0"/>
              <a:t>into </a:t>
            </a:r>
            <a:r>
              <a:rPr lang="en-US" i="1" dirty="0"/>
              <a:t>p </a:t>
            </a:r>
            <a:r>
              <a:rPr lang="en-US" dirty="0"/>
              <a:t>intervals, there would be </a:t>
            </a:r>
            <a:r>
              <a:rPr lang="en-US" i="1" dirty="0"/>
              <a:t>p</a:t>
            </a:r>
            <a:r>
              <a:rPr lang="en-US" baseline="30000" dirty="0"/>
              <a:t>60</a:t>
            </a:r>
            <a:r>
              <a:rPr lang="en-US" dirty="0"/>
              <a:t> points to sum. </a:t>
            </a:r>
            <a:endParaRPr lang="en-US" dirty="0" smtClean="0"/>
          </a:p>
          <a:p>
            <a:r>
              <a:rPr lang="en-US" dirty="0" smtClean="0"/>
              <a:t>Clearly</a:t>
            </a:r>
            <a:r>
              <a:rPr lang="en-US" dirty="0"/>
              <a:t>, standard numerical </a:t>
            </a:r>
            <a:r>
              <a:rPr lang="en-US" dirty="0" smtClean="0"/>
              <a:t>methods such </a:t>
            </a:r>
            <a:r>
              <a:rPr lang="en-US" dirty="0"/>
              <a:t>as Simpson’s rule would be impractical for this example.</a:t>
            </a:r>
          </a:p>
        </p:txBody>
      </p:sp>
    </p:spTree>
    <p:extLst>
      <p:ext uri="{BB962C8B-B14F-4D97-AF65-F5344CB8AC3E}">
        <p14:creationId xmlns:p14="http://schemas.microsoft.com/office/powerpoint/2010/main" val="38778619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discussion of the </a:t>
            </a:r>
            <a:r>
              <a:rPr lang="en-US" i="1" dirty="0"/>
              <a:t>n </a:t>
            </a:r>
            <a:r>
              <a:rPr lang="en-US" dirty="0"/>
              <a:t>dependence of the error associated with the standard numerical </a:t>
            </a:r>
            <a:r>
              <a:rPr lang="en-US" dirty="0" smtClean="0"/>
              <a:t>methods for </a:t>
            </a:r>
            <a:r>
              <a:rPr lang="en-US" i="1" dirty="0"/>
              <a:t>d</a:t>
            </a:r>
            <a:r>
              <a:rPr lang="en-US" dirty="0"/>
              <a:t>-dimensional integrals is given in Appendix 11A. </a:t>
            </a:r>
            <a:r>
              <a:rPr lang="en-US" dirty="0" smtClean="0"/>
              <a:t>(We’ll cover it in the next lecture.)</a:t>
            </a:r>
          </a:p>
          <a:p>
            <a:r>
              <a:rPr lang="en-US" dirty="0" smtClean="0"/>
              <a:t>We </a:t>
            </a:r>
            <a:r>
              <a:rPr lang="en-US" dirty="0"/>
              <a:t>show that if the error decreases as </a:t>
            </a:r>
            <a:r>
              <a:rPr lang="en-US" i="1" dirty="0"/>
              <a:t>n</a:t>
            </a:r>
            <a:r>
              <a:rPr lang="en-US" i="1" baseline="30000" dirty="0"/>
              <a:t>−a</a:t>
            </a:r>
            <a:r>
              <a:rPr lang="en-US" i="1" dirty="0"/>
              <a:t> </a:t>
            </a:r>
            <a:r>
              <a:rPr lang="en-US" dirty="0" smtClean="0"/>
              <a:t>for </a:t>
            </a:r>
            <a:r>
              <a:rPr lang="en-US" i="1" dirty="0" smtClean="0"/>
              <a:t>d </a:t>
            </a:r>
            <a:r>
              <a:rPr lang="en-US" dirty="0"/>
              <a:t>= 1,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 error decreases as </a:t>
            </a:r>
            <a:r>
              <a:rPr lang="en-US" i="1" dirty="0"/>
              <a:t>n</a:t>
            </a:r>
            <a:r>
              <a:rPr lang="en-US" i="1" baseline="30000" dirty="0"/>
              <a:t>−a/d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i="1" dirty="0"/>
              <a:t>d </a:t>
            </a:r>
            <a:r>
              <a:rPr lang="en-US" dirty="0"/>
              <a:t>dimensions.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we find </a:t>
            </a:r>
            <a:r>
              <a:rPr lang="en-US" dirty="0" smtClean="0"/>
              <a:t>that the </a:t>
            </a:r>
            <a:r>
              <a:rPr lang="en-US" dirty="0"/>
              <a:t>error for all Monte Carlo integration methods decreases as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independently </a:t>
            </a:r>
            <a:r>
              <a:rPr lang="en-US" dirty="0"/>
              <a:t>of the </a:t>
            </a:r>
            <a:r>
              <a:rPr lang="en-US" dirty="0" smtClean="0"/>
              <a:t>dimension of </a:t>
            </a:r>
            <a:r>
              <a:rPr lang="en-US" dirty="0"/>
              <a:t>the integral.</a:t>
            </a:r>
          </a:p>
        </p:txBody>
      </p:sp>
    </p:spTree>
    <p:extLst>
      <p:ext uri="{BB962C8B-B14F-4D97-AF65-F5344CB8AC3E}">
        <p14:creationId xmlns:p14="http://schemas.microsoft.com/office/powerpoint/2010/main" val="877665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Because the computational time is roughly proportional to </a:t>
            </a:r>
            <a:r>
              <a:rPr lang="en-US" i="1" dirty="0"/>
              <a:t>n </a:t>
            </a:r>
            <a:r>
              <a:rPr lang="en-US" dirty="0"/>
              <a:t>in both the </a:t>
            </a:r>
            <a:r>
              <a:rPr lang="en-US" dirty="0" smtClean="0"/>
              <a:t>classical and </a:t>
            </a:r>
            <a:r>
              <a:rPr lang="en-US" dirty="0"/>
              <a:t>Monte Carlo methods,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conclude that for low dimensions, the classical numerical </a:t>
            </a:r>
            <a:r>
              <a:rPr lang="en-US" dirty="0" smtClean="0"/>
              <a:t>methods 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Simpson’s rule </a:t>
            </a:r>
            <a:r>
              <a:rPr lang="en-US" dirty="0" smtClean="0"/>
              <a:t>are </a:t>
            </a:r>
            <a:r>
              <a:rPr lang="en-US" dirty="0"/>
              <a:t>preferable to Monte Carlo methods </a:t>
            </a:r>
            <a:endParaRPr lang="en-US" dirty="0" smtClean="0"/>
          </a:p>
          <a:p>
            <a:r>
              <a:rPr lang="en-US" dirty="0" smtClean="0"/>
              <a:t>unless </a:t>
            </a:r>
            <a:r>
              <a:rPr lang="en-US" dirty="0"/>
              <a:t>the domain of integration </a:t>
            </a:r>
            <a:r>
              <a:rPr lang="en-US" dirty="0" smtClean="0"/>
              <a:t>is very </a:t>
            </a:r>
            <a:r>
              <a:rPr lang="en-US" dirty="0"/>
              <a:t>complicated.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Monte Carlo methods are essential for higher dimensional integrals.</a:t>
            </a:r>
          </a:p>
        </p:txBody>
      </p:sp>
    </p:spTree>
    <p:extLst>
      <p:ext uri="{BB962C8B-B14F-4D97-AF65-F5344CB8AC3E}">
        <p14:creationId xmlns:p14="http://schemas.microsoft.com/office/powerpoint/2010/main" val="41913926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illustrate the evaluation of multidimensional integrals, we consider the two-dimensional</a:t>
            </a:r>
          </a:p>
          <a:p>
            <a:r>
              <a:rPr lang="en-US" dirty="0" smtClean="0"/>
              <a:t>Integral </a:t>
            </a:r>
            <a:r>
              <a:rPr lang="en-US" i="1" dirty="0" smtClean="0"/>
              <a:t>F </a:t>
            </a:r>
            <a:r>
              <a:rPr lang="en-US" dirty="0" smtClean="0"/>
              <a:t>= ∫</a:t>
            </a:r>
            <a:r>
              <a:rPr lang="en-US" i="1" baseline="-25000" dirty="0" err="1" smtClean="0"/>
              <a:t>R</a:t>
            </a:r>
            <a:r>
              <a:rPr lang="en-US" i="1" dirty="0" err="1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dirty="0"/>
              <a:t>, y</a:t>
            </a:r>
            <a:r>
              <a:rPr lang="en-US" dirty="0"/>
              <a:t>) </a:t>
            </a:r>
            <a:r>
              <a:rPr lang="en-US" i="1" dirty="0" err="1"/>
              <a:t>dxdy</a:t>
            </a:r>
            <a:r>
              <a:rPr lang="en-US" i="1" dirty="0"/>
              <a:t>, </a:t>
            </a:r>
            <a:r>
              <a:rPr lang="en-US" dirty="0" smtClean="0"/>
              <a:t>(16</a:t>
            </a:r>
            <a:r>
              <a:rPr lang="en-US" dirty="0"/>
              <a:t>)</a:t>
            </a:r>
          </a:p>
          <a:p>
            <a:r>
              <a:rPr lang="en-US" dirty="0"/>
              <a:t>where </a:t>
            </a:r>
            <a:r>
              <a:rPr lang="en-US" i="1" dirty="0"/>
              <a:t>R </a:t>
            </a:r>
            <a:r>
              <a:rPr lang="en-US" dirty="0"/>
              <a:t>denotes the region of integration.</a:t>
            </a:r>
          </a:p>
        </p:txBody>
      </p:sp>
    </p:spTree>
    <p:extLst>
      <p:ext uri="{BB962C8B-B14F-4D97-AF65-F5344CB8AC3E}">
        <p14:creationId xmlns:p14="http://schemas.microsoft.com/office/powerpoint/2010/main" val="29548183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extension to higher dimensions is </a:t>
            </a:r>
            <a:r>
              <a:rPr lang="en-US" dirty="0" smtClean="0"/>
              <a:t>straightforward,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tedious. </a:t>
            </a:r>
            <a:endParaRPr lang="en-US" dirty="0" smtClean="0"/>
          </a:p>
          <a:p>
            <a:r>
              <a:rPr lang="en-US" dirty="0" smtClean="0"/>
              <a:t>A simple illustration:</a:t>
            </a:r>
          </a:p>
          <a:p>
            <a:r>
              <a:rPr lang="en-US" dirty="0" smtClean="0"/>
              <a:t>Form </a:t>
            </a:r>
            <a:r>
              <a:rPr lang="en-US" dirty="0"/>
              <a:t>a rectangle that encloses the region </a:t>
            </a:r>
            <a:r>
              <a:rPr lang="en-US" i="1" dirty="0"/>
              <a:t>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divide this rectangle into squares </a:t>
            </a:r>
            <a:r>
              <a:rPr lang="en-US" dirty="0" smtClean="0"/>
              <a:t>of length </a:t>
            </a:r>
            <a:r>
              <a:rPr lang="en-US" i="1" dirty="0"/>
              <a:t>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the rectangle runs from </a:t>
            </a:r>
            <a:r>
              <a:rPr lang="en-US" i="1" dirty="0" err="1"/>
              <a:t>xa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 err="1"/>
              <a:t>xb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i="1" dirty="0"/>
              <a:t>x </a:t>
            </a:r>
            <a:r>
              <a:rPr lang="en-US" dirty="0"/>
              <a:t>direction and from </a:t>
            </a:r>
            <a:r>
              <a:rPr lang="en-US" i="1" dirty="0" err="1"/>
              <a:t>ya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 err="1"/>
              <a:t>yb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i="1" dirty="0"/>
              <a:t>y </a:t>
            </a:r>
            <a:r>
              <a:rPr lang="en-US" dirty="0"/>
              <a:t>direction.</a:t>
            </a:r>
          </a:p>
        </p:txBody>
      </p:sp>
    </p:spTree>
    <p:extLst>
      <p:ext uri="{BB962C8B-B14F-4D97-AF65-F5344CB8AC3E}">
        <p14:creationId xmlns:p14="http://schemas.microsoft.com/office/powerpoint/2010/main" val="30355204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total number of squares is </a:t>
            </a:r>
            <a:r>
              <a:rPr lang="en-US" i="1" dirty="0" err="1"/>
              <a:t>n</a:t>
            </a:r>
            <a:r>
              <a:rPr lang="en-US" i="1" baseline="-25000" dirty="0" err="1"/>
              <a:t>x</a:t>
            </a:r>
            <a:r>
              <a:rPr lang="en-US" i="1" dirty="0" err="1"/>
              <a:t>n</a:t>
            </a:r>
            <a:r>
              <a:rPr lang="en-US" i="1" baseline="-25000" dirty="0" err="1"/>
              <a:t>y</a:t>
            </a:r>
            <a:r>
              <a:rPr lang="en-US" dirty="0"/>
              <a:t>, where </a:t>
            </a:r>
            <a:r>
              <a:rPr lang="en-US" i="1" dirty="0" err="1"/>
              <a:t>n</a:t>
            </a:r>
            <a:r>
              <a:rPr lang="en-US" i="1" baseline="-25000" dirty="0" err="1"/>
              <a:t>x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 err="1"/>
              <a:t>x</a:t>
            </a:r>
            <a:r>
              <a:rPr lang="en-US" i="1" baseline="-25000" dirty="0" err="1"/>
              <a:t>b</a:t>
            </a:r>
            <a:r>
              <a:rPr lang="en-US" i="1" dirty="0"/>
              <a:t> − </a:t>
            </a:r>
            <a:r>
              <a:rPr lang="en-US" i="1" dirty="0" err="1"/>
              <a:t>x</a:t>
            </a:r>
            <a:r>
              <a:rPr lang="en-US" i="1" baseline="-25000" dirty="0" err="1"/>
              <a:t>a</a:t>
            </a:r>
            <a:r>
              <a:rPr lang="en-US" dirty="0"/>
              <a:t>)</a:t>
            </a:r>
            <a:r>
              <a:rPr lang="en-US" i="1" dirty="0"/>
              <a:t>/h </a:t>
            </a:r>
            <a:r>
              <a:rPr lang="en-US" dirty="0"/>
              <a:t>and </a:t>
            </a:r>
            <a:r>
              <a:rPr lang="en-US" i="1" dirty="0" err="1"/>
              <a:t>n</a:t>
            </a:r>
            <a:r>
              <a:rPr lang="en-US" i="1" baseline="-25000" dirty="0" err="1"/>
              <a:t>y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 err="1"/>
              <a:t>y</a:t>
            </a:r>
            <a:r>
              <a:rPr lang="en-US" i="1" baseline="-25000" dirty="0" err="1"/>
              <a:t>b</a:t>
            </a:r>
            <a:r>
              <a:rPr lang="en-US" i="1" dirty="0"/>
              <a:t> − </a:t>
            </a:r>
            <a:r>
              <a:rPr lang="en-US" i="1" dirty="0" err="1"/>
              <a:t>y</a:t>
            </a:r>
            <a:r>
              <a:rPr lang="en-US" i="1" baseline="-25000" dirty="0" err="1"/>
              <a:t>a</a:t>
            </a:r>
            <a:r>
              <a:rPr lang="en-US" dirty="0"/>
              <a:t>)</a:t>
            </a:r>
            <a:r>
              <a:rPr lang="en-US" i="1" dirty="0"/>
              <a:t>/h</a:t>
            </a:r>
            <a:r>
              <a:rPr lang="en-US" dirty="0"/>
              <a:t>.</a:t>
            </a:r>
          </a:p>
          <a:p>
            <a:r>
              <a:rPr lang="en-US" dirty="0"/>
              <a:t>If we use the midpoint approximation, the integral </a:t>
            </a:r>
            <a:r>
              <a:rPr lang="en-US" i="1" dirty="0"/>
              <a:t>F </a:t>
            </a:r>
            <a:r>
              <a:rPr lang="en-US" dirty="0"/>
              <a:t>is estimated by</a:t>
            </a:r>
          </a:p>
          <a:p>
            <a:r>
              <a:rPr lang="en-US" i="1" dirty="0"/>
              <a:t>F </a:t>
            </a:r>
            <a:r>
              <a:rPr lang="en-US" i="1" dirty="0" smtClean="0"/>
              <a:t>≈</a:t>
            </a:r>
            <a:r>
              <a:rPr lang="el-GR" dirty="0" smtClean="0"/>
              <a:t>ΣΣ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dirty="0"/>
              <a:t>) </a:t>
            </a:r>
            <a:r>
              <a:rPr lang="en-US" i="1" dirty="0"/>
              <a:t>h</a:t>
            </a:r>
            <a:r>
              <a:rPr lang="en-US" baseline="30000" dirty="0"/>
              <a:t>2</a:t>
            </a:r>
            <a:r>
              <a:rPr lang="en-US" i="1" dirty="0" smtClean="0"/>
              <a:t>, </a:t>
            </a:r>
            <a:r>
              <a:rPr lang="en-US" i="1" dirty="0" err="1" smtClean="0"/>
              <a:t>i</a:t>
            </a:r>
            <a:r>
              <a:rPr lang="en-US" i="1" dirty="0" smtClean="0"/>
              <a:t> = 1… </a:t>
            </a:r>
            <a:r>
              <a:rPr lang="en-US" i="1" dirty="0" err="1" smtClean="0"/>
              <a:t>nx</a:t>
            </a:r>
            <a:r>
              <a:rPr lang="en-US" i="1" dirty="0" smtClean="0"/>
              <a:t>, j= 1… </a:t>
            </a:r>
            <a:r>
              <a:rPr lang="en-US" i="1" dirty="0" err="1" smtClean="0"/>
              <a:t>ny</a:t>
            </a:r>
            <a:r>
              <a:rPr lang="en-US" i="1" dirty="0" smtClean="0"/>
              <a:t>.</a:t>
            </a:r>
          </a:p>
          <a:p>
            <a:r>
              <a:rPr lang="en-US" dirty="0"/>
              <a:t>where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i="1" dirty="0" err="1"/>
              <a:t>i</a:t>
            </a:r>
            <a:r>
              <a:rPr lang="en-US" i="1" dirty="0"/>
              <a:t> − </a:t>
            </a:r>
            <a:r>
              <a:rPr lang="en-US" dirty="0" smtClean="0"/>
              <a:t>1/2 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i="1" dirty="0" err="1" smtClean="0"/>
              <a:t>y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y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i="1" dirty="0"/>
              <a:t>j − </a:t>
            </a:r>
            <a:r>
              <a:rPr lang="en-US" dirty="0" smtClean="0"/>
              <a:t>1/2 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, and the (Heaviside) function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 1 if 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dirty="0" smtClean="0"/>
              <a:t>is in </a:t>
            </a:r>
            <a:r>
              <a:rPr lang="en-US" i="1" dirty="0"/>
              <a:t>R </a:t>
            </a:r>
            <a:r>
              <a:rPr lang="en-US" dirty="0"/>
              <a:t>and equals 0 otherwise.</a:t>
            </a:r>
          </a:p>
        </p:txBody>
      </p:sp>
    </p:spTree>
    <p:extLst>
      <p:ext uri="{BB962C8B-B14F-4D97-AF65-F5344CB8AC3E}">
        <p14:creationId xmlns:p14="http://schemas.microsoft.com/office/powerpoint/2010/main" val="31375600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Monte Carlo method for evaluating a two-dimensional integral uses the same </a:t>
            </a:r>
            <a:r>
              <a:rPr lang="en-US" dirty="0" smtClean="0"/>
              <a:t>rectangular region,</a:t>
            </a:r>
          </a:p>
          <a:p>
            <a:r>
              <a:rPr lang="en-US" dirty="0" smtClean="0"/>
              <a:t>but </a:t>
            </a:r>
            <a:r>
              <a:rPr lang="en-US" dirty="0"/>
              <a:t>the </a:t>
            </a:r>
            <a:r>
              <a:rPr lang="en-US" i="1" dirty="0"/>
              <a:t>n </a:t>
            </a:r>
            <a:r>
              <a:rPr lang="en-US" dirty="0"/>
              <a:t>points 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 are chosen at random within the rectangle.</a:t>
            </a:r>
          </a:p>
          <a:p>
            <a:r>
              <a:rPr lang="en-US" dirty="0"/>
              <a:t>The estimate for the integral is then</a:t>
            </a:r>
          </a:p>
          <a:p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 smtClean="0"/>
              <a:t>=</a:t>
            </a:r>
            <a:r>
              <a:rPr lang="en-US" i="1" dirty="0" smtClean="0"/>
              <a:t>A/n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xi</a:t>
            </a:r>
            <a:r>
              <a:rPr lang="en-US" i="1" dirty="0"/>
              <a:t>, </a:t>
            </a:r>
            <a:r>
              <a:rPr lang="en-US" i="1" dirty="0" err="1"/>
              <a:t>yi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</a:t>
            </a:r>
            <a:r>
              <a:rPr lang="en-US" i="1" dirty="0"/>
              <a:t>, </a:t>
            </a:r>
            <a:r>
              <a:rPr lang="en-US" i="1" dirty="0" err="1" smtClean="0"/>
              <a:t>i</a:t>
            </a:r>
            <a:r>
              <a:rPr lang="en-US" i="1" dirty="0" smtClean="0"/>
              <a:t> = 1 … n</a:t>
            </a:r>
            <a:r>
              <a:rPr lang="en-US" dirty="0" smtClean="0"/>
              <a:t>(18</a:t>
            </a:r>
            <a:r>
              <a:rPr lang="en-US" dirty="0"/>
              <a:t>)</a:t>
            </a:r>
          </a:p>
          <a:p>
            <a:r>
              <a:rPr lang="en-US" dirty="0"/>
              <a:t>where </a:t>
            </a:r>
            <a:r>
              <a:rPr lang="en-US" i="1" dirty="0"/>
              <a:t>A </a:t>
            </a:r>
            <a:r>
              <a:rPr lang="en-US" dirty="0"/>
              <a:t>is the area of the rectangle.</a:t>
            </a:r>
          </a:p>
        </p:txBody>
      </p:sp>
    </p:spTree>
    <p:extLst>
      <p:ext uri="{BB962C8B-B14F-4D97-AF65-F5344CB8AC3E}">
        <p14:creationId xmlns:p14="http://schemas.microsoft.com/office/powerpoint/2010/main" val="277402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Another </a:t>
            </a:r>
            <a:r>
              <a:rPr lang="en-US" dirty="0" smtClean="0"/>
              <a:t>case where </a:t>
            </a:r>
            <a:r>
              <a:rPr lang="en-US" dirty="0"/>
              <a:t>the random walk method is appropriate is when the geometry of the boundary is fixed, </a:t>
            </a:r>
            <a:r>
              <a:rPr lang="en-US" dirty="0" smtClean="0"/>
              <a:t>but the </a:t>
            </a:r>
            <a:r>
              <a:rPr lang="en-US" dirty="0"/>
              <a:t>potential in the interior for a variety of different boundary potentials is needed.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case the </a:t>
            </a:r>
            <a:r>
              <a:rPr lang="en-US" dirty="0"/>
              <a:t>quantity of interest is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x, y, </a:t>
            </a:r>
            <a:r>
              <a:rPr lang="en-US" i="1" dirty="0" err="1"/>
              <a:t>xb</a:t>
            </a:r>
            <a:r>
              <a:rPr lang="en-US" i="1" dirty="0"/>
              <a:t>, </a:t>
            </a:r>
            <a:r>
              <a:rPr lang="en-US" i="1" dirty="0" err="1"/>
              <a:t>yb</a:t>
            </a:r>
            <a:r>
              <a:rPr lang="en-US" dirty="0"/>
              <a:t>), the number of times that a walker from the point (</a:t>
            </a:r>
            <a:r>
              <a:rPr lang="en-US" i="1" dirty="0"/>
              <a:t>x, </a:t>
            </a:r>
            <a:r>
              <a:rPr lang="en-US" i="1" dirty="0" smtClean="0"/>
              <a:t>y</a:t>
            </a:r>
            <a:r>
              <a:rPr lang="en-US" dirty="0" smtClean="0"/>
              <a:t>) lands </a:t>
            </a:r>
            <a:r>
              <a:rPr lang="en-US" dirty="0"/>
              <a:t>at the boundary (</a:t>
            </a:r>
            <a:r>
              <a:rPr lang="en-US" i="1" dirty="0" err="1"/>
              <a:t>xb</a:t>
            </a:r>
            <a:r>
              <a:rPr lang="en-US" i="1" dirty="0"/>
              <a:t>, </a:t>
            </a:r>
            <a:r>
              <a:rPr lang="en-US" i="1" dirty="0" err="1"/>
              <a:t>yb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random walk algorithm is equivalent to the </a:t>
            </a:r>
            <a:r>
              <a:rPr lang="en-US" dirty="0" smtClean="0"/>
              <a:t>relation</a:t>
            </a:r>
          </a:p>
          <a:p>
            <a:r>
              <a:rPr lang="en-US" i="1" dirty="0"/>
              <a:t>V 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dirty="0" smtClean="0"/>
              <a:t>=1/</a:t>
            </a:r>
            <a:r>
              <a:rPr lang="en-US" i="1" dirty="0" smtClean="0"/>
              <a:t>n</a:t>
            </a:r>
            <a:r>
              <a:rPr lang="el-GR" dirty="0" smtClean="0"/>
              <a:t>Σ</a:t>
            </a:r>
            <a:r>
              <a:rPr lang="es-ES" i="1" dirty="0" smtClean="0"/>
              <a:t>G</a:t>
            </a:r>
            <a:r>
              <a:rPr lang="es-ES" dirty="0" smtClean="0"/>
              <a:t>(</a:t>
            </a:r>
            <a:r>
              <a:rPr lang="es-ES" i="1" dirty="0" smtClean="0"/>
              <a:t>x</a:t>
            </a:r>
            <a:r>
              <a:rPr lang="es-ES" i="1" dirty="0"/>
              <a:t>, y, </a:t>
            </a:r>
            <a:r>
              <a:rPr lang="es-ES" i="1" dirty="0" err="1"/>
              <a:t>xb</a:t>
            </a:r>
            <a:r>
              <a:rPr lang="es-ES" i="1" dirty="0"/>
              <a:t>, </a:t>
            </a:r>
            <a:r>
              <a:rPr lang="es-ES" i="1" dirty="0" err="1"/>
              <a:t>yb</a:t>
            </a:r>
            <a:r>
              <a:rPr lang="es-ES" dirty="0"/>
              <a:t>)</a:t>
            </a:r>
            <a:r>
              <a:rPr lang="es-ES" i="1" dirty="0"/>
              <a:t>V </a:t>
            </a:r>
            <a:r>
              <a:rPr lang="es-ES" dirty="0"/>
              <a:t>(</a:t>
            </a:r>
            <a:r>
              <a:rPr lang="es-ES" i="1" dirty="0" err="1"/>
              <a:t>xb</a:t>
            </a:r>
            <a:r>
              <a:rPr lang="es-ES" i="1" dirty="0"/>
              <a:t>, </a:t>
            </a:r>
            <a:r>
              <a:rPr lang="es-ES" i="1" dirty="0" err="1"/>
              <a:t>yb</a:t>
            </a:r>
            <a:r>
              <a:rPr lang="es-ES" dirty="0" smtClean="0"/>
              <a:t>)</a:t>
            </a:r>
            <a:r>
              <a:rPr lang="es-ES" i="1" dirty="0" smtClean="0"/>
              <a:t>, </a:t>
            </a:r>
            <a:r>
              <a:rPr lang="en-US" i="1" dirty="0" err="1"/>
              <a:t>xb;yb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 1 everywhere, then </a:t>
            </a:r>
            <a:r>
              <a:rPr lang="en-US" dirty="0" smtClean="0"/>
              <a:t>(18</a:t>
            </a:r>
            <a:r>
              <a:rPr lang="en-US" dirty="0"/>
              <a:t>) is </a:t>
            </a:r>
            <a:r>
              <a:rPr lang="en-US" dirty="0" smtClean="0"/>
              <a:t>equivalent to </a:t>
            </a:r>
            <a:r>
              <a:rPr lang="en-US" dirty="0"/>
              <a:t>the hit or miss method of calculating the area of the region </a:t>
            </a:r>
            <a:r>
              <a:rPr lang="en-US" i="1" dirty="0"/>
              <a:t>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</a:t>
            </a:r>
            <a:r>
              <a:rPr lang="en-US" dirty="0" smtClean="0"/>
              <a:t>(18</a:t>
            </a:r>
            <a:r>
              <a:rPr lang="en-US" dirty="0"/>
              <a:t>) </a:t>
            </a:r>
            <a:r>
              <a:rPr lang="en-US" dirty="0" smtClean="0"/>
              <a:t>represents the </a:t>
            </a:r>
            <a:r>
              <a:rPr lang="en-US" dirty="0"/>
              <a:t>area of the region </a:t>
            </a:r>
            <a:r>
              <a:rPr lang="en-US" i="1" dirty="0"/>
              <a:t>R </a:t>
            </a:r>
            <a:r>
              <a:rPr lang="en-US" dirty="0"/>
              <a:t>multiplied by the average value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in </a:t>
            </a:r>
            <a:r>
              <a:rPr lang="en-US" i="1" dirty="0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58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where the sum is over all sites on the boundary.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use the same function </a:t>
            </a:r>
            <a:r>
              <a:rPr lang="en-US" i="1" dirty="0"/>
              <a:t>G </a:t>
            </a:r>
            <a:r>
              <a:rPr lang="en-US" dirty="0"/>
              <a:t>for </a:t>
            </a:r>
            <a:r>
              <a:rPr lang="en-US" dirty="0" smtClean="0"/>
              <a:t>different distributions </a:t>
            </a:r>
            <a:r>
              <a:rPr lang="en-US" dirty="0"/>
              <a:t>of the potential on a given boundary. </a:t>
            </a:r>
            <a:endParaRPr lang="en-US" dirty="0" smtClean="0"/>
          </a:p>
          <a:p>
            <a:r>
              <a:rPr lang="en-US" i="1" dirty="0" smtClean="0"/>
              <a:t>G </a:t>
            </a:r>
            <a:r>
              <a:rPr lang="en-US" dirty="0"/>
              <a:t>is an example of a Green’s function, a </a:t>
            </a:r>
            <a:r>
              <a:rPr lang="en-US" dirty="0" smtClean="0"/>
              <a:t>function that </a:t>
            </a:r>
            <a:r>
              <a:rPr lang="en-US" dirty="0"/>
              <a:t>you will encounter in advanced treatments of electrodynamics and quantum </a:t>
            </a:r>
            <a:r>
              <a:rPr lang="en-US" dirty="0" smtClean="0"/>
              <a:t>mechanics.</a:t>
            </a:r>
          </a:p>
          <a:p>
            <a:r>
              <a:rPr lang="en-US" dirty="0"/>
              <a:t>Of course, if we change the geometry of the boundary, we have to </a:t>
            </a:r>
            <a:r>
              <a:rPr lang="en-US" dirty="0" err="1" smtClean="0"/>
              <a:t>recompute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function </a:t>
            </a:r>
            <a:r>
              <a:rPr lang="en-US" i="1" dirty="0"/>
              <a:t>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94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21017</TotalTime>
  <Words>3985</Words>
  <Application>Microsoft Office PowerPoint</Application>
  <PresentationFormat>全屏显示(4:3)</PresentationFormat>
  <Paragraphs>272</Paragraphs>
  <Slides>80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80</vt:i4>
      </vt:variant>
    </vt:vector>
  </HeadingPairs>
  <TitlesOfParts>
    <vt:vector size="81" baseType="lpstr">
      <vt:lpstr>Office 主题​​</vt:lpstr>
      <vt:lpstr>Introduction to Computer Simulation of Physical Systems (Lecture 9) </vt:lpstr>
      <vt:lpstr>Random Walk Solution of Laplace's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PHYS3061 Homework </vt:lpstr>
      <vt:lpstr>Introduction</vt:lpstr>
      <vt:lpstr>Problem 1 Solve the 2D Laplace equation</vt:lpstr>
      <vt:lpstr>Problem 2 Dimensions in 2D Poisson equation </vt:lpstr>
      <vt:lpstr>Problem 3 Gauss Law in 2D </vt:lpstr>
      <vt:lpstr>PowerPoint 演示文稿</vt:lpstr>
      <vt:lpstr>Numerical Integration Methods in One Dimension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Simple Monte Carlo Evaluation of Integrals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Multidimensional Integrals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xx</cp:lastModifiedBy>
  <cp:revision>352</cp:revision>
  <dcterms:created xsi:type="dcterms:W3CDTF">2014-01-05T10:31:17Z</dcterms:created>
  <dcterms:modified xsi:type="dcterms:W3CDTF">2020-03-23T10:09:04Z</dcterms:modified>
</cp:coreProperties>
</file>